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Default xmlns="http://schemas.openxmlformats.org/package/2006/content-types" Extension="fntdata" ContentType="application/x-fontdata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EzdocProvenance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0" autoCompressPictures="0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embeddedFontLst xmlns:p="http://schemas.openxmlformats.org/presentationml/2006/main" xmlns:r="http://schemas.openxmlformats.org/officeDocument/2006/relationships">
    <p:embeddedFont>
      <p:font typeface="Fraunces"/>
      <p:regular r:id="rId17"/>
      <p:bold r:id="rId18"/>
    </p:embeddedFont>
    <p:embeddedFont>
      <p:font typeface="Fraunces Black"/>
      <p:regular r:id="rId19"/>
    </p:embeddedFont>
    <p:embeddedFont>
      <p:font typeface="Fraunces SemiBold"/>
      <p:regular r:id="rId20"/>
    </p:embeddedFont>
    <p:embeddedFont>
      <p:font typeface="Inter"/>
      <p:regular r:id="rId21"/>
      <p:bold r:id="rId22"/>
    </p:embeddedFont>
    <p:embeddedFont>
      <p:font typeface="Inter SemiBold"/>
      <p:regular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xmlns="http://schemas.openxmlformats.org/package/2006/relationships" Id="rId17" Type="http://schemas.openxmlformats.org/officeDocument/2006/relationships/font" Target="fonts/ezdoc-fraunces-400-normal.fntdata"/><Relationship xmlns="http://schemas.openxmlformats.org/package/2006/relationships" Id="rId18" Type="http://schemas.openxmlformats.org/officeDocument/2006/relationships/font" Target="fonts/ezdoc-fraunces-700-normal.fntdata"/><Relationship xmlns="http://schemas.openxmlformats.org/package/2006/relationships" Id="rId19" Type="http://schemas.openxmlformats.org/officeDocument/2006/relationships/font" Target="fonts/ezdoc-fraunces-900-normal.fntdata"/><Relationship xmlns="http://schemas.openxmlformats.org/package/2006/relationships" Id="rId20" Type="http://schemas.openxmlformats.org/officeDocument/2006/relationships/font" Target="fonts/ezdoc-fraunces-600-normal.fntdata"/><Relationship xmlns="http://schemas.openxmlformats.org/package/2006/relationships" Id="rId21" Type="http://schemas.openxmlformats.org/officeDocument/2006/relationships/font" Target="fonts/ezdoc-inter-400-normal.fntdata"/><Relationship xmlns="http://schemas.openxmlformats.org/package/2006/relationships" Id="rId22" Type="http://schemas.openxmlformats.org/officeDocument/2006/relationships/font" Target="fonts/ezdoc-inter-700-normal.fntdata"/><Relationship xmlns="http://schemas.openxmlformats.org/package/2006/relationships" Id="rId23" Type="http://schemas.openxmlformats.org/officeDocument/2006/relationships/font" Target="fonts/ezdoc-inter-600-normal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2481580"/>
            <a:ext cx="4071441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BOARD OF DIRECTORS — Q2 FY25 REVIEW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2898902"/>
            <a:ext cx="3549948" cy="9364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110"/>
              </a:lnSpc>
              <a:buNone/>
            </a:pPr>
            <a:r>
              <a:rPr lang="en-US" sz="7900" spc="-158" kern="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Board</a:t>
            </a:r>
            <a:endParaRPr lang="en-US" sz="79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3801793"/>
            <a:ext cx="4825107" cy="9364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110"/>
              </a:lnSpc>
              <a:buNone/>
            </a:pPr>
            <a:r>
              <a:rPr lang="en-US" sz="7900" spc="-158" kern="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Meeting.</a:t>
            </a:r>
            <a:endParaRPr lang="en-US" sz="79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4809331"/>
            <a:ext cx="4279701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25"/>
              </a:lnSpc>
              <a:buNone/>
            </a:pPr>
            <a:r>
              <a:rPr lang="en-US" sz="1150" dirty="0">
                <a:solidFill>
                  <a:srgbClr val="B9BA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Performance against plan, strategic progress, top risks, </a:t>
            </a:r>
            <a:endParaRPr lang="en-US" sz="115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5028406"/>
            <a:ext cx="4207371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25"/>
              </a:lnSpc>
              <a:buNone/>
            </a:pPr>
            <a:r>
              <a:rPr lang="en-US" sz="1150" dirty="0">
                <a:solidFill>
                  <a:srgbClr val="B9BA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and three decisions we're asking the board to approve </a:t>
            </a:r>
            <a:endParaRPr lang="en-US" sz="115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5247481"/>
            <a:ext cx="878185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25"/>
              </a:lnSpc>
              <a:buNone/>
            </a:pPr>
            <a:r>
              <a:rPr lang="en-US" sz="1150" dirty="0">
                <a:solidFill>
                  <a:srgbClr val="B9BA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today.</a:t>
            </a:r>
            <a:endParaRPr lang="en-US" sz="115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5688330"/>
            <a:ext cx="89088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74787D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DATE</a:t>
            </a:r>
            <a:endParaRPr lang="en-US" sz="80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5867400"/>
            <a:ext cx="162391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4F1E9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May 14, 2025</a:t>
            </a:r>
            <a:endParaRPr lang="en-US" sz="1500" dirty="0"/>
          </a:p>
        </p:txBody>
      </p:sp>
      <p:sp>
        <p:nvSpPr>
          <p:cNvPr id="10" name="Text 9" descr=""/>
          <p:cNvSpPr/>
          <p:nvPr/>
        </p:nvSpPr>
        <p:spPr>
          <a:xfrm>
            <a:off x="2119213" y="5688330"/>
            <a:ext cx="100171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74787D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STAGE</a:t>
            </a:r>
            <a:endParaRPr lang="en-US" sz="800" dirty="0"/>
          </a:p>
        </p:txBody>
      </p:sp>
      <p:sp>
        <p:nvSpPr>
          <p:cNvPr id="11" name="Text 10" descr=""/>
          <p:cNvSpPr/>
          <p:nvPr/>
        </p:nvSpPr>
        <p:spPr>
          <a:xfrm>
            <a:off x="2119213" y="5867400"/>
            <a:ext cx="117197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4F1E9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Series B</a:t>
            </a:r>
            <a:endParaRPr lang="en-US" sz="1500" dirty="0"/>
          </a:p>
        </p:txBody>
      </p:sp>
      <p:sp>
        <p:nvSpPr>
          <p:cNvPr id="12" name="Text 11" descr=""/>
          <p:cNvSpPr/>
          <p:nvPr/>
        </p:nvSpPr>
        <p:spPr>
          <a:xfrm>
            <a:off x="3278485" y="5688330"/>
            <a:ext cx="189577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74787D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CLASSIFICATION</a:t>
            </a:r>
            <a:endParaRPr lang="en-US" sz="800" dirty="0"/>
          </a:p>
        </p:txBody>
      </p:sp>
      <p:sp>
        <p:nvSpPr>
          <p:cNvPr id="13" name="Text 12" descr=""/>
          <p:cNvSpPr/>
          <p:nvPr/>
        </p:nvSpPr>
        <p:spPr>
          <a:xfrm>
            <a:off x="3278485" y="5867400"/>
            <a:ext cx="156616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4F1E9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Confidential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2545080"/>
            <a:ext cx="1984871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SUMMARY &amp; VOTE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2908300"/>
            <a:ext cx="7927479" cy="711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400"/>
              </a:lnSpc>
              <a:buNone/>
            </a:pPr>
            <a:r>
              <a:rPr lang="en-US" sz="6000" spc="-120" kern="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Ahead on retention.</a:t>
            </a:r>
            <a:endParaRPr lang="en-US" sz="60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3594100"/>
            <a:ext cx="7540030" cy="711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400"/>
              </a:lnSpc>
              <a:buNone/>
            </a:pPr>
            <a:r>
              <a:rPr lang="en-US" sz="6000" spc="-120" kern="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Focused on funnel.</a:t>
            </a:r>
            <a:endParaRPr lang="en-US" sz="60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4279900"/>
            <a:ext cx="6592490" cy="711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400"/>
              </a:lnSpc>
              <a:buNone/>
            </a:pPr>
            <a:r>
              <a:rPr lang="en-US" sz="6000" spc="-120" kern="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Ready to decide.</a:t>
            </a:r>
            <a:endParaRPr lang="en-US" sz="60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5111750"/>
            <a:ext cx="5464869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25"/>
              </a:lnSpc>
              <a:buNone/>
            </a:pPr>
            <a:r>
              <a:rPr lang="en-US" sz="1150" dirty="0">
                <a:solidFill>
                  <a:srgbClr val="B3B4B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 approvals today keep Northwind default-alive and on a $30M run-</a:t>
            </a:r>
            <a:endParaRPr lang="en-US" sz="115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5330825"/>
            <a:ext cx="4047430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25"/>
              </a:lnSpc>
              <a:buNone/>
            </a:pPr>
            <a:r>
              <a:rPr lang="en-US" sz="1150" dirty="0">
                <a:solidFill>
                  <a:srgbClr val="B3B4B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rate exit. We'll now move to a vote on Decisions 1–3.</a:t>
            </a:r>
            <a:endParaRPr lang="en-US" sz="1150" dirty="0"/>
          </a:p>
        </p:txBody>
      </p:sp>
      <p:sp>
        <p:nvSpPr>
          <p:cNvPr id="8" name="Text 7" descr=""/>
          <p:cNvSpPr/>
          <p:nvPr/>
        </p:nvSpPr>
        <p:spPr>
          <a:xfrm>
            <a:off x="9820473" y="5524500"/>
            <a:ext cx="186352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7F83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NEXT BOARD MEETING</a:t>
            </a:r>
            <a:endParaRPr lang="en-US" sz="750" dirty="0"/>
          </a:p>
        </p:txBody>
      </p:sp>
      <p:sp>
        <p:nvSpPr>
          <p:cNvPr id="9" name="Text 8" descr=""/>
          <p:cNvSpPr/>
          <p:nvPr/>
        </p:nvSpPr>
        <p:spPr>
          <a:xfrm>
            <a:off x="8914011" y="5697220"/>
            <a:ext cx="2769989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2640"/>
              </a:lnSpc>
              <a:buNone/>
            </a:pPr>
            <a:r>
              <a:rPr lang="en-US" sz="220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August 13, 2025</a:t>
            </a:r>
            <a:endParaRPr lang="en-US" sz="220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6471920"/>
            <a:ext cx="2950071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3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 DECK — Q2 FY25 · CONFIDENTIAL</a:t>
            </a:r>
            <a:endParaRPr lang="en-US" sz="700" dirty="0"/>
          </a:p>
        </p:txBody>
      </p:sp>
      <p:sp>
        <p:nvSpPr>
          <p:cNvPr id="11" name="Text 10" descr=""/>
          <p:cNvSpPr/>
          <p:nvPr/>
        </p:nvSpPr>
        <p:spPr>
          <a:xfrm>
            <a:off x="11236722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3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/ 10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63880"/>
            <a:ext cx="2149971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SESSION OVERVIEW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874105"/>
            <a:ext cx="3015655" cy="6244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784"/>
              </a:lnSpc>
              <a:buNone/>
            </a:pPr>
            <a:r>
              <a:rPr lang="en-US" sz="5200" dirty="0">
                <a:solidFill>
                  <a:srgbClr val="0A1424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Agenda</a:t>
            </a:r>
            <a:endParaRPr lang="en-US" sz="5200" dirty="0"/>
          </a:p>
        </p:txBody>
      </p:sp>
      <p:sp>
        <p:nvSpPr>
          <p:cNvPr id="4" name="Text 3" descr=""/>
          <p:cNvSpPr/>
          <p:nvPr/>
        </p:nvSpPr>
        <p:spPr>
          <a:xfrm>
            <a:off x="10584160" y="615950"/>
            <a:ext cx="109984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6A7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DURATION</a:t>
            </a:r>
            <a:endParaRPr lang="en-US" sz="750" dirty="0"/>
          </a:p>
        </p:txBody>
      </p:sp>
      <p:sp>
        <p:nvSpPr>
          <p:cNvPr id="5" name="Text 4" descr=""/>
          <p:cNvSpPr/>
          <p:nvPr/>
        </p:nvSpPr>
        <p:spPr>
          <a:xfrm>
            <a:off x="10023673" y="778510"/>
            <a:ext cx="1660327" cy="396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3120"/>
              </a:lnSpc>
              <a:buNone/>
            </a:pPr>
            <a:r>
              <a:rPr lang="en-US" sz="2600" dirty="0">
                <a:solidFill>
                  <a:srgbClr val="4EA3FF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90 min</a:t>
            </a:r>
            <a:endParaRPr lang="en-US" sz="26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2362200"/>
            <a:ext cx="771723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EA3FF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6" descr=""/>
          <p:cNvSpPr/>
          <p:nvPr/>
        </p:nvSpPr>
        <p:spPr>
          <a:xfrm>
            <a:off x="1524000" y="2371090"/>
            <a:ext cx="4491831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80"/>
              </a:lnSpc>
              <a:buNone/>
            </a:pPr>
            <a:r>
              <a:rPr lang="en-US" sz="1900" dirty="0">
                <a:solidFill>
                  <a:srgbClr val="0A1424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KPIs vs plan — ARR, NRR, pipeline</a:t>
            </a:r>
            <a:endParaRPr lang="en-US" sz="1900" dirty="0"/>
          </a:p>
        </p:txBody>
      </p:sp>
      <p:sp>
        <p:nvSpPr>
          <p:cNvPr id="8" name="Text 7" descr=""/>
          <p:cNvSpPr/>
          <p:nvPr/>
        </p:nvSpPr>
        <p:spPr>
          <a:xfrm>
            <a:off x="11261824" y="2457450"/>
            <a:ext cx="87937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6A7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 MIN</a:t>
            </a:r>
            <a:endParaRPr lang="en-US" sz="75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3060700"/>
            <a:ext cx="811312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EA3FF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02</a:t>
            </a:r>
            <a:endParaRPr lang="en-US" sz="2000" dirty="0"/>
          </a:p>
        </p:txBody>
      </p:sp>
      <p:sp>
        <p:nvSpPr>
          <p:cNvPr id="10" name="Text 9" descr=""/>
          <p:cNvSpPr/>
          <p:nvPr/>
        </p:nvSpPr>
        <p:spPr>
          <a:xfrm>
            <a:off x="1524000" y="3069590"/>
            <a:ext cx="4846141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80"/>
              </a:lnSpc>
              <a:buNone/>
            </a:pPr>
            <a:r>
              <a:rPr lang="en-US" sz="1900" dirty="0">
                <a:solidFill>
                  <a:srgbClr val="0A1424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Financials, budget vs actual &amp; runway</a:t>
            </a:r>
            <a:endParaRPr lang="en-US" sz="1900" dirty="0"/>
          </a:p>
        </p:txBody>
      </p:sp>
      <p:sp>
        <p:nvSpPr>
          <p:cNvPr id="11" name="Text 10" descr=""/>
          <p:cNvSpPr/>
          <p:nvPr/>
        </p:nvSpPr>
        <p:spPr>
          <a:xfrm>
            <a:off x="11261625" y="3155950"/>
            <a:ext cx="87957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6A7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16 MIN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508000" y="3759200"/>
            <a:ext cx="799009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EA3FF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03</a:t>
            </a:r>
            <a:endParaRPr lang="en-US" sz="2000" dirty="0"/>
          </a:p>
        </p:txBody>
      </p:sp>
      <p:sp>
        <p:nvSpPr>
          <p:cNvPr id="13" name="Text 12" descr=""/>
          <p:cNvSpPr/>
          <p:nvPr/>
        </p:nvSpPr>
        <p:spPr>
          <a:xfrm>
            <a:off x="1524000" y="3768090"/>
            <a:ext cx="4012406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80"/>
              </a:lnSpc>
              <a:buNone/>
            </a:pPr>
            <a:r>
              <a:rPr lang="en-US" sz="1900" dirty="0">
                <a:solidFill>
                  <a:srgbClr val="0A1424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Strategic priorities for the half</a:t>
            </a:r>
            <a:endParaRPr lang="en-US" sz="1900" dirty="0"/>
          </a:p>
        </p:txBody>
      </p:sp>
      <p:sp>
        <p:nvSpPr>
          <p:cNvPr id="14" name="Text 13" descr=""/>
          <p:cNvSpPr/>
          <p:nvPr/>
        </p:nvSpPr>
        <p:spPr>
          <a:xfrm>
            <a:off x="11259244" y="3854450"/>
            <a:ext cx="88195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6A7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 MIN</a:t>
            </a:r>
            <a:endParaRPr lang="en-US" sz="750" dirty="0"/>
          </a:p>
        </p:txBody>
      </p:sp>
      <p:sp>
        <p:nvSpPr>
          <p:cNvPr id="15" name="Text 14" descr=""/>
          <p:cNvSpPr/>
          <p:nvPr/>
        </p:nvSpPr>
        <p:spPr>
          <a:xfrm>
            <a:off x="508000" y="4457700"/>
            <a:ext cx="81915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EA3FF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04</a:t>
            </a:r>
            <a:endParaRPr lang="en-US" sz="2000" dirty="0"/>
          </a:p>
        </p:txBody>
      </p:sp>
      <p:sp>
        <p:nvSpPr>
          <p:cNvPr id="16" name="Text 15" descr=""/>
          <p:cNvSpPr/>
          <p:nvPr/>
        </p:nvSpPr>
        <p:spPr>
          <a:xfrm>
            <a:off x="1524000" y="4466590"/>
            <a:ext cx="3838972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80"/>
              </a:lnSpc>
              <a:buNone/>
            </a:pPr>
            <a:r>
              <a:rPr lang="en-US" sz="1900" dirty="0">
                <a:solidFill>
                  <a:srgbClr val="0A1424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Top three risks &amp; mitigations</a:t>
            </a:r>
            <a:endParaRPr lang="en-US" sz="1900" dirty="0"/>
          </a:p>
        </p:txBody>
      </p:sp>
      <p:sp>
        <p:nvSpPr>
          <p:cNvPr id="17" name="Text 16" descr=""/>
          <p:cNvSpPr/>
          <p:nvPr/>
        </p:nvSpPr>
        <p:spPr>
          <a:xfrm>
            <a:off x="11259244" y="4552950"/>
            <a:ext cx="88195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6A7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 MIN</a:t>
            </a:r>
            <a:endParaRPr lang="en-US" sz="750" dirty="0"/>
          </a:p>
        </p:txBody>
      </p:sp>
      <p:sp>
        <p:nvSpPr>
          <p:cNvPr id="18" name="Text 17" descr=""/>
          <p:cNvSpPr/>
          <p:nvPr/>
        </p:nvSpPr>
        <p:spPr>
          <a:xfrm>
            <a:off x="508000" y="5156200"/>
            <a:ext cx="802779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EA3FF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05</a:t>
            </a:r>
            <a:endParaRPr lang="en-US" sz="2000" dirty="0"/>
          </a:p>
        </p:txBody>
      </p:sp>
      <p:sp>
        <p:nvSpPr>
          <p:cNvPr id="19" name="Text 18" descr=""/>
          <p:cNvSpPr/>
          <p:nvPr/>
        </p:nvSpPr>
        <p:spPr>
          <a:xfrm>
            <a:off x="1524000" y="5165090"/>
            <a:ext cx="2889448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80"/>
              </a:lnSpc>
              <a:buNone/>
            </a:pPr>
            <a:r>
              <a:rPr lang="en-US" sz="1900" dirty="0">
                <a:solidFill>
                  <a:srgbClr val="0A1424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Decisions to approve</a:t>
            </a:r>
            <a:endParaRPr lang="en-US" sz="1900" dirty="0"/>
          </a:p>
        </p:txBody>
      </p:sp>
      <p:sp>
        <p:nvSpPr>
          <p:cNvPr id="20" name="Text 19" descr=""/>
          <p:cNvSpPr/>
          <p:nvPr/>
        </p:nvSpPr>
        <p:spPr>
          <a:xfrm>
            <a:off x="11243270" y="5251450"/>
            <a:ext cx="89793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6A74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 MIN</a:t>
            </a:r>
            <a:endParaRPr lang="en-US" sz="750" dirty="0"/>
          </a:p>
        </p:txBody>
      </p:sp>
      <p:sp>
        <p:nvSpPr>
          <p:cNvPr id="21" name="Text 20" descr=""/>
          <p:cNvSpPr/>
          <p:nvPr/>
        </p:nvSpPr>
        <p:spPr>
          <a:xfrm>
            <a:off x="508000" y="6471920"/>
            <a:ext cx="192732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F4F1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 DECK — Q2 FY25</a:t>
            </a:r>
            <a:endParaRPr lang="en-US" sz="700" dirty="0"/>
          </a:p>
        </p:txBody>
      </p:sp>
      <p:sp>
        <p:nvSpPr>
          <p:cNvPr id="22" name="Text 21" descr=""/>
          <p:cNvSpPr/>
          <p:nvPr/>
        </p:nvSpPr>
        <p:spPr>
          <a:xfrm>
            <a:off x="11236722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F4F1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/ 10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13080"/>
            <a:ext cx="3001169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SECTION 01 — PERFORMANCE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793242"/>
            <a:ext cx="5561608" cy="5212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960"/>
              </a:lnSpc>
              <a:buNone/>
            </a:pPr>
            <a:r>
              <a:rPr lang="en-US" sz="440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KPIs against plan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9322197" y="641350"/>
            <a:ext cx="236180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900"/>
              </a:lnSpc>
              <a:buNone/>
            </a:pPr>
            <a:r>
              <a:rPr lang="en-US" sz="750" spc="120" kern="0" dirty="0">
                <a:solidFill>
                  <a:srgbClr val="80848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QUARTER ENDING MAR 31, 2025</a:t>
            </a:r>
            <a:endParaRPr lang="en-US" sz="750" dirty="0"/>
          </a:p>
        </p:txBody>
      </p:sp>
      <p:sp>
        <p:nvSpPr>
          <p:cNvPr id="5" name="Text 4" descr=""/>
          <p:cNvSpPr/>
          <p:nvPr/>
        </p:nvSpPr>
        <p:spPr>
          <a:xfrm>
            <a:off x="781050" y="2297430"/>
            <a:ext cx="150941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8E929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ENDING ARR</a:t>
            </a:r>
            <a:endParaRPr lang="en-US" sz="800" dirty="0"/>
          </a:p>
        </p:txBody>
      </p:sp>
      <p:sp>
        <p:nvSpPr>
          <p:cNvPr id="6" name="Text 5" descr=""/>
          <p:cNvSpPr/>
          <p:nvPr/>
        </p:nvSpPr>
        <p:spPr>
          <a:xfrm>
            <a:off x="2946995" y="2964800"/>
            <a:ext cx="716955" cy="254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92"/>
              </a:lnSpc>
              <a:buNone/>
            </a:pPr>
            <a:r>
              <a:rPr lang="en-US" sz="2200" spc="-118" kern="0" dirty="0">
                <a:solidFill>
                  <a:srgbClr val="4EA3FF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M</a:t>
            </a:r>
            <a:endParaRPr lang="en-US" sz="2200" dirty="0"/>
          </a:p>
        </p:txBody>
      </p:sp>
      <p:sp>
        <p:nvSpPr>
          <p:cNvPr id="7" name="Text 6" descr=""/>
          <p:cNvSpPr/>
          <p:nvPr/>
        </p:nvSpPr>
        <p:spPr>
          <a:xfrm>
            <a:off x="857250" y="3288467"/>
            <a:ext cx="1597620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91" kern="0" dirty="0">
                <a:solidFill>
                  <a:srgbClr val="39D6B8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▲ 4% AHEAD OF PLAN</a:t>
            </a:r>
            <a:endParaRPr lang="en-US" sz="650" dirty="0"/>
          </a:p>
        </p:txBody>
      </p:sp>
      <p:sp>
        <p:nvSpPr>
          <p:cNvPr id="8" name="Text 7" descr=""/>
          <p:cNvSpPr/>
          <p:nvPr/>
        </p:nvSpPr>
        <p:spPr>
          <a:xfrm>
            <a:off x="781050" y="3597077"/>
            <a:ext cx="3389511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3A5A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Plan was $23.7M. Net new ARR of $3.1M, driven by upsell </a:t>
            </a:r>
            <a:endParaRPr lang="en-US" sz="850" dirty="0"/>
          </a:p>
        </p:txBody>
      </p:sp>
      <p:sp>
        <p:nvSpPr>
          <p:cNvPr id="9" name="Text 8" descr=""/>
          <p:cNvSpPr/>
          <p:nvPr/>
        </p:nvSpPr>
        <p:spPr>
          <a:xfrm>
            <a:off x="781050" y="3759002"/>
            <a:ext cx="1783159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3A5A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into the enterprise cohort.</a:t>
            </a:r>
            <a:endParaRPr lang="en-US" sz="850" dirty="0"/>
          </a:p>
        </p:txBody>
      </p:sp>
      <p:sp>
        <p:nvSpPr>
          <p:cNvPr id="10" name="Text 9" descr=""/>
          <p:cNvSpPr/>
          <p:nvPr/>
        </p:nvSpPr>
        <p:spPr>
          <a:xfrm>
            <a:off x="4574083" y="2297430"/>
            <a:ext cx="2670869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8E9195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NET REVENUE RETENTION</a:t>
            </a:r>
            <a:endParaRPr lang="en-US" sz="800" dirty="0"/>
          </a:p>
        </p:txBody>
      </p:sp>
      <p:sp>
        <p:nvSpPr>
          <p:cNvPr id="11" name="Text 10" descr=""/>
          <p:cNvSpPr/>
          <p:nvPr/>
        </p:nvSpPr>
        <p:spPr>
          <a:xfrm>
            <a:off x="5809357" y="2964800"/>
            <a:ext cx="684609" cy="254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92"/>
              </a:lnSpc>
              <a:buNone/>
            </a:pPr>
            <a:r>
              <a:rPr lang="en-US" sz="2200" spc="-118" kern="0" dirty="0">
                <a:solidFill>
                  <a:srgbClr val="39D6B8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%</a:t>
            </a:r>
            <a:endParaRPr lang="en-US" sz="2200" dirty="0"/>
          </a:p>
        </p:txBody>
      </p:sp>
      <p:sp>
        <p:nvSpPr>
          <p:cNvPr id="12" name="Text 11" descr=""/>
          <p:cNvSpPr/>
          <p:nvPr/>
        </p:nvSpPr>
        <p:spPr>
          <a:xfrm>
            <a:off x="4650283" y="3288467"/>
            <a:ext cx="134957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91" kern="0" dirty="0">
                <a:solidFill>
                  <a:srgbClr val="39D6B8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▲ 6 PTS VS PLAN</a:t>
            </a:r>
            <a:endParaRPr lang="en-US" sz="650" dirty="0"/>
          </a:p>
        </p:txBody>
      </p:sp>
      <p:sp>
        <p:nvSpPr>
          <p:cNvPr id="13" name="Text 12" descr=""/>
          <p:cNvSpPr/>
          <p:nvPr/>
        </p:nvSpPr>
        <p:spPr>
          <a:xfrm>
            <a:off x="4574083" y="3597077"/>
            <a:ext cx="3168253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3A5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Gross churn held at 7%. Expansion strong; land-and-</a:t>
            </a:r>
            <a:endParaRPr lang="en-US" sz="850" dirty="0"/>
          </a:p>
        </p:txBody>
      </p:sp>
      <p:sp>
        <p:nvSpPr>
          <p:cNvPr id="14" name="Text 13" descr=""/>
          <p:cNvSpPr/>
          <p:nvPr/>
        </p:nvSpPr>
        <p:spPr>
          <a:xfrm>
            <a:off x="4574083" y="3759002"/>
            <a:ext cx="2335312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3A5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expand motion outperforming target.</a:t>
            </a:r>
            <a:endParaRPr lang="en-US" sz="850" dirty="0"/>
          </a:p>
        </p:txBody>
      </p:sp>
      <p:sp>
        <p:nvSpPr>
          <p:cNvPr id="15" name="Text 14" descr=""/>
          <p:cNvSpPr/>
          <p:nvPr/>
        </p:nvSpPr>
        <p:spPr>
          <a:xfrm>
            <a:off x="8367117" y="2297430"/>
            <a:ext cx="222944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8D9194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QUALIFIED PIPELINE</a:t>
            </a:r>
            <a:endParaRPr lang="en-US" sz="800" dirty="0"/>
          </a:p>
        </p:txBody>
      </p:sp>
      <p:sp>
        <p:nvSpPr>
          <p:cNvPr id="16" name="Text 15" descr=""/>
          <p:cNvSpPr/>
          <p:nvPr/>
        </p:nvSpPr>
        <p:spPr>
          <a:xfrm>
            <a:off x="9697938" y="2964800"/>
            <a:ext cx="716955" cy="254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92"/>
              </a:lnSpc>
              <a:buNone/>
            </a:pPr>
            <a:r>
              <a:rPr lang="en-US" sz="2200" spc="-118" kern="0" dirty="0">
                <a:solidFill>
                  <a:srgbClr val="FFB547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M</a:t>
            </a:r>
            <a:endParaRPr lang="en-US" sz="2200" dirty="0"/>
          </a:p>
        </p:txBody>
      </p:sp>
      <p:sp>
        <p:nvSpPr>
          <p:cNvPr id="17" name="Text 16" descr=""/>
          <p:cNvSpPr/>
          <p:nvPr/>
        </p:nvSpPr>
        <p:spPr>
          <a:xfrm>
            <a:off x="8443317" y="3288467"/>
            <a:ext cx="1504454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91" kern="0" dirty="0">
                <a:solidFill>
                  <a:srgbClr val="FF6A5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▼ 12% BEHIND PLAN</a:t>
            </a:r>
            <a:endParaRPr lang="en-US" sz="650" dirty="0"/>
          </a:p>
        </p:txBody>
      </p:sp>
      <p:sp>
        <p:nvSpPr>
          <p:cNvPr id="18" name="Text 17" descr=""/>
          <p:cNvSpPr/>
          <p:nvPr/>
        </p:nvSpPr>
        <p:spPr>
          <a:xfrm>
            <a:off x="8367117" y="3597077"/>
            <a:ext cx="3433762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3A5A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Coverage at 2.8× vs 3.2× target. Top-of-funnel softness is </a:t>
            </a:r>
            <a:endParaRPr lang="en-US" sz="850" dirty="0"/>
          </a:p>
        </p:txBody>
      </p:sp>
      <p:sp>
        <p:nvSpPr>
          <p:cNvPr id="19" name="Text 18" descr=""/>
          <p:cNvSpPr/>
          <p:nvPr/>
        </p:nvSpPr>
        <p:spPr>
          <a:xfrm>
            <a:off x="8367117" y="3759002"/>
            <a:ext cx="1737816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3A4A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key concern this half.</a:t>
            </a:r>
            <a:endParaRPr lang="en-US" sz="850" dirty="0"/>
          </a:p>
        </p:txBody>
      </p:sp>
      <p:sp>
        <p:nvSpPr>
          <p:cNvPr id="20" name="Text 19" descr=""/>
          <p:cNvSpPr/>
          <p:nvPr/>
        </p:nvSpPr>
        <p:spPr>
          <a:xfrm>
            <a:off x="508000" y="6471920"/>
            <a:ext cx="192732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3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 DECK — Q2 FY25</a:t>
            </a:r>
            <a:endParaRPr lang="en-US" sz="700" dirty="0"/>
          </a:p>
        </p:txBody>
      </p:sp>
      <p:sp>
        <p:nvSpPr>
          <p:cNvPr id="21" name="Text 20" descr=""/>
          <p:cNvSpPr/>
          <p:nvPr/>
        </p:nvSpPr>
        <p:spPr>
          <a:xfrm>
            <a:off x="11236722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2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 / 10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13080"/>
            <a:ext cx="196721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ARR TRAJECTORY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790448"/>
            <a:ext cx="4408091" cy="4859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690"/>
              </a:lnSpc>
              <a:buNone/>
            </a:pPr>
            <a:r>
              <a:rPr lang="en-US" sz="410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Six quarters of</a:t>
            </a:r>
            <a:endParaRPr lang="en-US" sz="41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1259058"/>
            <a:ext cx="4167981" cy="4859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690"/>
              </a:lnSpc>
              <a:buNone/>
            </a:pPr>
            <a:r>
              <a:rPr lang="en-US" sz="410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 xml:space="preserve">compounding </a:t>
            </a:r>
            <a:endParaRPr lang="en-US" sz="41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1727668"/>
            <a:ext cx="2424212" cy="4859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690"/>
              </a:lnSpc>
              <a:buNone/>
            </a:pPr>
            <a:r>
              <a:rPr lang="en-US" sz="410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growth</a:t>
            </a:r>
            <a:endParaRPr lang="en-US" sz="4100" dirty="0"/>
          </a:p>
        </p:txBody>
      </p:sp>
      <p:sp>
        <p:nvSpPr>
          <p:cNvPr id="6" name="Text 5" descr=""/>
          <p:cNvSpPr/>
          <p:nvPr/>
        </p:nvSpPr>
        <p:spPr>
          <a:xfrm>
            <a:off x="9762728" y="650240"/>
            <a:ext cx="1921272" cy="6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5280"/>
              </a:lnSpc>
              <a:buNone/>
            </a:pPr>
            <a:r>
              <a:rPr lang="en-US" sz="4400" dirty="0">
                <a:solidFill>
                  <a:srgbClr val="39D6B8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+61%</a:t>
            </a:r>
            <a:endParaRPr lang="en-US" sz="4400" dirty="0"/>
          </a:p>
        </p:txBody>
      </p:sp>
      <p:sp>
        <p:nvSpPr>
          <p:cNvPr id="7" name="Text 6" descr=""/>
          <p:cNvSpPr/>
          <p:nvPr/>
        </p:nvSpPr>
        <p:spPr>
          <a:xfrm>
            <a:off x="10117832" y="1352550"/>
            <a:ext cx="156616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900"/>
              </a:lnSpc>
              <a:buNone/>
            </a:pPr>
            <a:r>
              <a:rPr lang="en-US" sz="750" spc="135" kern="0" dirty="0">
                <a:solidFill>
                  <a:srgbClr val="8C9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YOY ARR GROWTH</a:t>
            </a:r>
            <a:endParaRPr lang="en-US" sz="75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5974080"/>
            <a:ext cx="1391841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128" kern="0" dirty="0">
                <a:solidFill>
                  <a:srgbClr val="82878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Q1'24 · $15.3M</a:t>
            </a:r>
            <a:endParaRPr lang="en-US" sz="800" dirty="0"/>
          </a:p>
        </p:txBody>
      </p:sp>
      <p:sp>
        <p:nvSpPr>
          <p:cNvPr id="9" name="Text 8" descr=""/>
          <p:cNvSpPr/>
          <p:nvPr/>
        </p:nvSpPr>
        <p:spPr>
          <a:xfrm>
            <a:off x="2997795" y="5974080"/>
            <a:ext cx="83462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128" kern="0" dirty="0">
                <a:solidFill>
                  <a:srgbClr val="8186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Q2'24</a:t>
            </a:r>
            <a:endParaRPr lang="en-US" sz="800" dirty="0"/>
          </a:p>
        </p:txBody>
      </p:sp>
      <p:sp>
        <p:nvSpPr>
          <p:cNvPr id="10" name="Text 9" descr=""/>
          <p:cNvSpPr/>
          <p:nvPr/>
        </p:nvSpPr>
        <p:spPr>
          <a:xfrm>
            <a:off x="4930477" y="5974080"/>
            <a:ext cx="83542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128" kern="0" dirty="0">
                <a:solidFill>
                  <a:srgbClr val="8186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Q3'24</a:t>
            </a:r>
            <a:endParaRPr lang="en-US" sz="800" dirty="0"/>
          </a:p>
        </p:txBody>
      </p:sp>
      <p:sp>
        <p:nvSpPr>
          <p:cNvPr id="11" name="Text 10" descr=""/>
          <p:cNvSpPr/>
          <p:nvPr/>
        </p:nvSpPr>
        <p:spPr>
          <a:xfrm>
            <a:off x="6863854" y="5974080"/>
            <a:ext cx="838299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128" kern="0" dirty="0">
                <a:solidFill>
                  <a:srgbClr val="8185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Q4'24</a:t>
            </a:r>
            <a:endParaRPr lang="en-US" sz="800" dirty="0"/>
          </a:p>
        </p:txBody>
      </p:sp>
      <p:sp>
        <p:nvSpPr>
          <p:cNvPr id="12" name="Text 11" descr=""/>
          <p:cNvSpPr/>
          <p:nvPr/>
        </p:nvSpPr>
        <p:spPr>
          <a:xfrm>
            <a:off x="8800207" y="5974080"/>
            <a:ext cx="81022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128" kern="0" dirty="0">
                <a:solidFill>
                  <a:srgbClr val="8085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Q1'25</a:t>
            </a:r>
            <a:endParaRPr lang="en-US" sz="800" dirty="0"/>
          </a:p>
        </p:txBody>
      </p:sp>
      <p:sp>
        <p:nvSpPr>
          <p:cNvPr id="13" name="Text 12" descr=""/>
          <p:cNvSpPr/>
          <p:nvPr/>
        </p:nvSpPr>
        <p:spPr>
          <a:xfrm>
            <a:off x="10708382" y="5974080"/>
            <a:ext cx="143281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128" kern="0" dirty="0">
                <a:solidFill>
                  <a:srgbClr val="39D6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Q2'25 · $24.6M</a:t>
            </a:r>
            <a:endParaRPr lang="en-US" sz="800" dirty="0"/>
          </a:p>
        </p:txBody>
      </p:sp>
      <p:sp>
        <p:nvSpPr>
          <p:cNvPr id="14" name="Text 13" descr=""/>
          <p:cNvSpPr/>
          <p:nvPr/>
        </p:nvSpPr>
        <p:spPr>
          <a:xfrm>
            <a:off x="647700" y="6248400"/>
            <a:ext cx="98335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989C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Actual ARR</a:t>
            </a:r>
            <a:endParaRPr lang="en-US" sz="750" dirty="0"/>
          </a:p>
        </p:txBody>
      </p:sp>
      <p:sp>
        <p:nvSpPr>
          <p:cNvPr id="15" name="Text 14" descr=""/>
          <p:cNvSpPr/>
          <p:nvPr/>
        </p:nvSpPr>
        <p:spPr>
          <a:xfrm>
            <a:off x="1529457" y="6248400"/>
            <a:ext cx="96847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989C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Board plan</a:t>
            </a:r>
            <a:endParaRPr lang="en-US" sz="750" dirty="0"/>
          </a:p>
        </p:txBody>
      </p:sp>
      <p:sp>
        <p:nvSpPr>
          <p:cNvPr id="16" name="Text 15" descr=""/>
          <p:cNvSpPr/>
          <p:nvPr/>
        </p:nvSpPr>
        <p:spPr>
          <a:xfrm>
            <a:off x="508000" y="6560820"/>
            <a:ext cx="192732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187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 DECK — Q2 FY25</a:t>
            </a:r>
            <a:endParaRPr lang="en-US" sz="700" dirty="0"/>
          </a:p>
        </p:txBody>
      </p:sp>
      <p:sp>
        <p:nvSpPr>
          <p:cNvPr id="17" name="Text 16" descr=""/>
          <p:cNvSpPr/>
          <p:nvPr/>
        </p:nvSpPr>
        <p:spPr>
          <a:xfrm>
            <a:off x="11236722" y="65608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083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 / 10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13080"/>
            <a:ext cx="281682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SECTION 02 — FINANCIALS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790448"/>
            <a:ext cx="4856162" cy="4859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690"/>
              </a:lnSpc>
              <a:buNone/>
            </a:pPr>
            <a:r>
              <a:rPr lang="en-US" sz="4100" dirty="0">
                <a:solidFill>
                  <a:srgbClr val="0A1424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Budget vs actual</a:t>
            </a:r>
            <a:endParaRPr lang="en-US" sz="4100" dirty="0"/>
          </a:p>
        </p:txBody>
      </p:sp>
      <p:sp>
        <p:nvSpPr>
          <p:cNvPr id="4" name="Text 3" descr=""/>
          <p:cNvSpPr/>
          <p:nvPr/>
        </p:nvSpPr>
        <p:spPr>
          <a:xfrm>
            <a:off x="647700" y="2021840"/>
            <a:ext cx="1445220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6A7488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$000S — Q2 FY25</a:t>
            </a:r>
            <a:endParaRPr lang="en-US" sz="650" dirty="0"/>
          </a:p>
        </p:txBody>
      </p:sp>
      <p:sp>
        <p:nvSpPr>
          <p:cNvPr id="5" name="Text 4" descr=""/>
          <p:cNvSpPr/>
          <p:nvPr/>
        </p:nvSpPr>
        <p:spPr>
          <a:xfrm>
            <a:off x="3742333" y="2021840"/>
            <a:ext cx="745927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6A7488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PLAN</a:t>
            </a:r>
            <a:endParaRPr lang="en-US" sz="650" dirty="0"/>
          </a:p>
        </p:txBody>
      </p:sp>
      <p:sp>
        <p:nvSpPr>
          <p:cNvPr id="6" name="Text 5" descr=""/>
          <p:cNvSpPr/>
          <p:nvPr/>
        </p:nvSpPr>
        <p:spPr>
          <a:xfrm>
            <a:off x="4857750" y="2021840"/>
            <a:ext cx="89425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6A7488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ACTUAL</a:t>
            </a:r>
            <a:endParaRPr lang="en-US" sz="650" dirty="0"/>
          </a:p>
        </p:txBody>
      </p:sp>
      <p:sp>
        <p:nvSpPr>
          <p:cNvPr id="7" name="Text 6" descr=""/>
          <p:cNvSpPr/>
          <p:nvPr/>
        </p:nvSpPr>
        <p:spPr>
          <a:xfrm>
            <a:off x="6212780" y="2021840"/>
            <a:ext cx="1013520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6A7488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VARIANCE</a:t>
            </a:r>
            <a:endParaRPr lang="en-US" sz="650" dirty="0"/>
          </a:p>
        </p:txBody>
      </p:sp>
      <p:sp>
        <p:nvSpPr>
          <p:cNvPr id="8" name="Text 7" descr=""/>
          <p:cNvSpPr/>
          <p:nvPr/>
        </p:nvSpPr>
        <p:spPr>
          <a:xfrm>
            <a:off x="647700" y="2357120"/>
            <a:ext cx="1710432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Revenue (recognized)</a:t>
            </a:r>
            <a:endParaRPr lang="en-US" sz="950" dirty="0"/>
          </a:p>
        </p:txBody>
      </p:sp>
      <p:sp>
        <p:nvSpPr>
          <p:cNvPr id="9" name="Text 8" descr=""/>
          <p:cNvSpPr/>
          <p:nvPr/>
        </p:nvSpPr>
        <p:spPr>
          <a:xfrm>
            <a:off x="3685679" y="2357120"/>
            <a:ext cx="802580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5,780</a:t>
            </a:r>
            <a:endParaRPr lang="en-US" sz="950" dirty="0"/>
          </a:p>
        </p:txBody>
      </p:sp>
      <p:sp>
        <p:nvSpPr>
          <p:cNvPr id="10" name="Text 9" descr=""/>
          <p:cNvSpPr/>
          <p:nvPr/>
        </p:nvSpPr>
        <p:spPr>
          <a:xfrm>
            <a:off x="4949428" y="2357120"/>
            <a:ext cx="802580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6,010</a:t>
            </a:r>
            <a:endParaRPr lang="en-US" sz="950" dirty="0"/>
          </a:p>
        </p:txBody>
      </p:sp>
      <p:sp>
        <p:nvSpPr>
          <p:cNvPr id="11" name="Text 10" descr=""/>
          <p:cNvSpPr/>
          <p:nvPr/>
        </p:nvSpPr>
        <p:spPr>
          <a:xfrm>
            <a:off x="6456164" y="2357120"/>
            <a:ext cx="770136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A9D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+230</a:t>
            </a:r>
            <a:endParaRPr lang="en-US" sz="950" dirty="0"/>
          </a:p>
        </p:txBody>
      </p:sp>
      <p:sp>
        <p:nvSpPr>
          <p:cNvPr id="12" name="Text 11" descr=""/>
          <p:cNvSpPr/>
          <p:nvPr/>
        </p:nvSpPr>
        <p:spPr>
          <a:xfrm>
            <a:off x="647700" y="2738120"/>
            <a:ext cx="1215628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Gross margin</a:t>
            </a:r>
            <a:endParaRPr lang="en-US" sz="950" dirty="0"/>
          </a:p>
        </p:txBody>
      </p:sp>
      <p:sp>
        <p:nvSpPr>
          <p:cNvPr id="13" name="Text 12" descr=""/>
          <p:cNvSpPr/>
          <p:nvPr/>
        </p:nvSpPr>
        <p:spPr>
          <a:xfrm>
            <a:off x="3756025" y="2738120"/>
            <a:ext cx="732234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78%</a:t>
            </a:r>
            <a:endParaRPr lang="en-US" sz="950" dirty="0"/>
          </a:p>
        </p:txBody>
      </p:sp>
      <p:sp>
        <p:nvSpPr>
          <p:cNvPr id="14" name="Text 13" descr=""/>
          <p:cNvSpPr/>
          <p:nvPr/>
        </p:nvSpPr>
        <p:spPr>
          <a:xfrm>
            <a:off x="5019774" y="2738120"/>
            <a:ext cx="732234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79%</a:t>
            </a:r>
            <a:endParaRPr lang="en-US" sz="950" dirty="0"/>
          </a:p>
        </p:txBody>
      </p:sp>
      <p:sp>
        <p:nvSpPr>
          <p:cNvPr id="15" name="Text 14" descr=""/>
          <p:cNvSpPr/>
          <p:nvPr/>
        </p:nvSpPr>
        <p:spPr>
          <a:xfrm>
            <a:off x="6466880" y="2738120"/>
            <a:ext cx="759420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A9D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+1 pt</a:t>
            </a:r>
            <a:endParaRPr lang="en-US" sz="950" dirty="0"/>
          </a:p>
        </p:txBody>
      </p:sp>
      <p:sp>
        <p:nvSpPr>
          <p:cNvPr id="16" name="Text 15" descr=""/>
          <p:cNvSpPr/>
          <p:nvPr/>
        </p:nvSpPr>
        <p:spPr>
          <a:xfrm>
            <a:off x="647700" y="3119120"/>
            <a:ext cx="1483023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Sales &amp; Marketing</a:t>
            </a:r>
            <a:endParaRPr lang="en-US" sz="950" dirty="0"/>
          </a:p>
        </p:txBody>
      </p:sp>
      <p:sp>
        <p:nvSpPr>
          <p:cNvPr id="17" name="Text 16" descr=""/>
          <p:cNvSpPr/>
          <p:nvPr/>
        </p:nvSpPr>
        <p:spPr>
          <a:xfrm>
            <a:off x="3685679" y="3119120"/>
            <a:ext cx="802580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3,100</a:t>
            </a:r>
            <a:endParaRPr lang="en-US" sz="950" dirty="0"/>
          </a:p>
        </p:txBody>
      </p:sp>
      <p:sp>
        <p:nvSpPr>
          <p:cNvPr id="18" name="Text 17" descr=""/>
          <p:cNvSpPr/>
          <p:nvPr/>
        </p:nvSpPr>
        <p:spPr>
          <a:xfrm>
            <a:off x="4949428" y="3119120"/>
            <a:ext cx="802580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3,340</a:t>
            </a:r>
            <a:endParaRPr lang="en-US" sz="950" dirty="0"/>
          </a:p>
        </p:txBody>
      </p:sp>
      <p:sp>
        <p:nvSpPr>
          <p:cNvPr id="19" name="Text 18" descr=""/>
          <p:cNvSpPr/>
          <p:nvPr/>
        </p:nvSpPr>
        <p:spPr>
          <a:xfrm>
            <a:off x="6456164" y="3119120"/>
            <a:ext cx="770136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D148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+240</a:t>
            </a:r>
            <a:endParaRPr lang="en-US" sz="950" dirty="0"/>
          </a:p>
        </p:txBody>
      </p:sp>
      <p:sp>
        <p:nvSpPr>
          <p:cNvPr id="20" name="Text 19" descr=""/>
          <p:cNvSpPr/>
          <p:nvPr/>
        </p:nvSpPr>
        <p:spPr>
          <a:xfrm>
            <a:off x="647700" y="3500120"/>
            <a:ext cx="1888728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Research &amp; Development</a:t>
            </a:r>
            <a:endParaRPr lang="en-US" sz="950" dirty="0"/>
          </a:p>
        </p:txBody>
      </p:sp>
      <p:sp>
        <p:nvSpPr>
          <p:cNvPr id="21" name="Text 20" descr=""/>
          <p:cNvSpPr/>
          <p:nvPr/>
        </p:nvSpPr>
        <p:spPr>
          <a:xfrm>
            <a:off x="3685679" y="3500120"/>
            <a:ext cx="802580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2,450</a:t>
            </a:r>
            <a:endParaRPr lang="en-US" sz="950" dirty="0"/>
          </a:p>
        </p:txBody>
      </p:sp>
      <p:sp>
        <p:nvSpPr>
          <p:cNvPr id="22" name="Text 21" descr=""/>
          <p:cNvSpPr/>
          <p:nvPr/>
        </p:nvSpPr>
        <p:spPr>
          <a:xfrm>
            <a:off x="4949428" y="3500120"/>
            <a:ext cx="802580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2,390</a:t>
            </a:r>
            <a:endParaRPr lang="en-US" sz="950" dirty="0"/>
          </a:p>
        </p:txBody>
      </p:sp>
      <p:sp>
        <p:nvSpPr>
          <p:cNvPr id="23" name="Text 22" descr=""/>
          <p:cNvSpPr/>
          <p:nvPr/>
        </p:nvSpPr>
        <p:spPr>
          <a:xfrm>
            <a:off x="6534348" y="3500120"/>
            <a:ext cx="691952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A9D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−60</a:t>
            </a:r>
            <a:endParaRPr lang="en-US" sz="950" dirty="0"/>
          </a:p>
        </p:txBody>
      </p:sp>
      <p:sp>
        <p:nvSpPr>
          <p:cNvPr id="24" name="Text 23" descr=""/>
          <p:cNvSpPr/>
          <p:nvPr/>
        </p:nvSpPr>
        <p:spPr>
          <a:xfrm>
            <a:off x="647700" y="3881120"/>
            <a:ext cx="1410494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 &amp; Admin</a:t>
            </a:r>
            <a:endParaRPr lang="en-US" sz="950" dirty="0"/>
          </a:p>
        </p:txBody>
      </p:sp>
      <p:sp>
        <p:nvSpPr>
          <p:cNvPr id="25" name="Text 24" descr=""/>
          <p:cNvSpPr/>
          <p:nvPr/>
        </p:nvSpPr>
        <p:spPr>
          <a:xfrm>
            <a:off x="3685679" y="3881120"/>
            <a:ext cx="802580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1,180</a:t>
            </a:r>
            <a:endParaRPr lang="en-US" sz="950" dirty="0"/>
          </a:p>
        </p:txBody>
      </p:sp>
      <p:sp>
        <p:nvSpPr>
          <p:cNvPr id="26" name="Text 25" descr=""/>
          <p:cNvSpPr/>
          <p:nvPr/>
        </p:nvSpPr>
        <p:spPr>
          <a:xfrm>
            <a:off x="4949428" y="3881120"/>
            <a:ext cx="802580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1,210</a:t>
            </a:r>
            <a:endParaRPr lang="en-US" sz="950" dirty="0"/>
          </a:p>
        </p:txBody>
      </p:sp>
      <p:sp>
        <p:nvSpPr>
          <p:cNvPr id="27" name="Text 26" descr=""/>
          <p:cNvSpPr/>
          <p:nvPr/>
        </p:nvSpPr>
        <p:spPr>
          <a:xfrm>
            <a:off x="6534348" y="3881120"/>
            <a:ext cx="691952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D148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+30</a:t>
            </a:r>
            <a:endParaRPr lang="en-US" sz="950" dirty="0"/>
          </a:p>
        </p:txBody>
      </p:sp>
      <p:sp>
        <p:nvSpPr>
          <p:cNvPr id="28" name="Text 27" descr=""/>
          <p:cNvSpPr/>
          <p:nvPr/>
        </p:nvSpPr>
        <p:spPr>
          <a:xfrm>
            <a:off x="647700" y="4262120"/>
            <a:ext cx="970161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 burn</a:t>
            </a:r>
            <a:endParaRPr lang="en-US" sz="950" dirty="0"/>
          </a:p>
        </p:txBody>
      </p:sp>
      <p:sp>
        <p:nvSpPr>
          <p:cNvPr id="29" name="Text 28" descr=""/>
          <p:cNvSpPr/>
          <p:nvPr/>
        </p:nvSpPr>
        <p:spPr>
          <a:xfrm>
            <a:off x="3686572" y="4262120"/>
            <a:ext cx="801687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2,120</a:t>
            </a:r>
            <a:endParaRPr lang="en-US" sz="950" dirty="0"/>
          </a:p>
        </p:txBody>
      </p:sp>
      <p:sp>
        <p:nvSpPr>
          <p:cNvPr id="30" name="Text 29" descr=""/>
          <p:cNvSpPr/>
          <p:nvPr/>
        </p:nvSpPr>
        <p:spPr>
          <a:xfrm>
            <a:off x="4950321" y="4262120"/>
            <a:ext cx="801687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2,280</a:t>
            </a:r>
            <a:endParaRPr lang="en-US" sz="950" dirty="0"/>
          </a:p>
        </p:txBody>
      </p:sp>
      <p:sp>
        <p:nvSpPr>
          <p:cNvPr id="31" name="Text 30" descr=""/>
          <p:cNvSpPr/>
          <p:nvPr/>
        </p:nvSpPr>
        <p:spPr>
          <a:xfrm>
            <a:off x="6457057" y="4262120"/>
            <a:ext cx="769243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b="1" dirty="0">
                <a:solidFill>
                  <a:srgbClr val="D148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+160</a:t>
            </a:r>
            <a:endParaRPr lang="en-US" sz="950" dirty="0"/>
          </a:p>
        </p:txBody>
      </p:sp>
      <p:sp>
        <p:nvSpPr>
          <p:cNvPr id="32" name="Text 31" descr=""/>
          <p:cNvSpPr/>
          <p:nvPr/>
        </p:nvSpPr>
        <p:spPr>
          <a:xfrm>
            <a:off x="8166100" y="2214880"/>
            <a:ext cx="181292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CASH POSITION</a:t>
            </a:r>
            <a:endParaRPr lang="en-US" sz="800" dirty="0"/>
          </a:p>
        </p:txBody>
      </p:sp>
      <p:sp>
        <p:nvSpPr>
          <p:cNvPr id="33" name="Text 32" descr=""/>
          <p:cNvSpPr/>
          <p:nvPr/>
        </p:nvSpPr>
        <p:spPr>
          <a:xfrm>
            <a:off x="8166100" y="2572226"/>
            <a:ext cx="2899866" cy="7488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525"/>
              </a:lnSpc>
              <a:buNone/>
            </a:pPr>
            <a:r>
              <a:rPr lang="en-US" sz="650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$38.4</a:t>
            </a:r>
            <a:endParaRPr lang="en-US" sz="6500" dirty="0"/>
          </a:p>
        </p:txBody>
      </p:sp>
      <p:sp>
        <p:nvSpPr>
          <p:cNvPr id="34" name="Text 33" descr=""/>
          <p:cNvSpPr/>
          <p:nvPr/>
        </p:nvSpPr>
        <p:spPr>
          <a:xfrm>
            <a:off x="10608766" y="2928049"/>
            <a:ext cx="731937" cy="2533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70"/>
              </a:lnSpc>
              <a:buNone/>
            </a:pPr>
            <a:r>
              <a:rPr lang="en-US" sz="220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M</a:t>
            </a:r>
            <a:endParaRPr lang="en-US" sz="2200" dirty="0"/>
          </a:p>
        </p:txBody>
      </p:sp>
      <p:sp>
        <p:nvSpPr>
          <p:cNvPr id="35" name="Text 34" descr=""/>
          <p:cNvSpPr/>
          <p:nvPr/>
        </p:nvSpPr>
        <p:spPr>
          <a:xfrm>
            <a:off x="8166100" y="3190875"/>
            <a:ext cx="1814116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dirty="0">
                <a:solidFill>
                  <a:srgbClr val="F4F1E9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Cash on hand as of Mar 31</a:t>
            </a:r>
            <a:endParaRPr lang="en-US" sz="850" dirty="0"/>
          </a:p>
        </p:txBody>
      </p:sp>
      <p:sp>
        <p:nvSpPr>
          <p:cNvPr id="36" name="Text 35" descr=""/>
          <p:cNvSpPr/>
          <p:nvPr/>
        </p:nvSpPr>
        <p:spPr>
          <a:xfrm>
            <a:off x="8166100" y="3795395"/>
            <a:ext cx="1012627" cy="563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440"/>
              </a:lnSpc>
              <a:buNone/>
            </a:pPr>
            <a:r>
              <a:rPr lang="en-US" sz="3700" dirty="0">
                <a:solidFill>
                  <a:srgbClr val="FFB547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19</a:t>
            </a:r>
            <a:endParaRPr lang="en-US" sz="3700" dirty="0"/>
          </a:p>
        </p:txBody>
      </p:sp>
      <p:sp>
        <p:nvSpPr>
          <p:cNvPr id="37" name="Text 36" descr=""/>
          <p:cNvSpPr/>
          <p:nvPr/>
        </p:nvSpPr>
        <p:spPr>
          <a:xfrm>
            <a:off x="8721526" y="4069715"/>
            <a:ext cx="746522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80"/>
              </a:lnSpc>
              <a:buNone/>
            </a:pPr>
            <a:r>
              <a:rPr lang="en-US" sz="1400" dirty="0">
                <a:solidFill>
                  <a:srgbClr val="FFB547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mo</a:t>
            </a:r>
            <a:endParaRPr lang="en-US" sz="1400" dirty="0"/>
          </a:p>
        </p:txBody>
      </p:sp>
      <p:sp>
        <p:nvSpPr>
          <p:cNvPr id="38" name="Text 37" descr=""/>
          <p:cNvSpPr/>
          <p:nvPr/>
        </p:nvSpPr>
        <p:spPr>
          <a:xfrm>
            <a:off x="8166100" y="4391025"/>
            <a:ext cx="151328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9699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Runway at current burn</a:t>
            </a:r>
            <a:endParaRPr lang="en-US" sz="750" dirty="0"/>
          </a:p>
        </p:txBody>
      </p:sp>
      <p:sp>
        <p:nvSpPr>
          <p:cNvPr id="39" name="Text 38" descr=""/>
          <p:cNvSpPr/>
          <p:nvPr/>
        </p:nvSpPr>
        <p:spPr>
          <a:xfrm>
            <a:off x="10064948" y="4374515"/>
            <a:ext cx="1250752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91" kern="0" dirty="0">
                <a:solidFill>
                  <a:srgbClr val="FFB547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−2 MO VS PLAN</a:t>
            </a:r>
            <a:endParaRPr lang="en-US" sz="650" dirty="0"/>
          </a:p>
        </p:txBody>
      </p:sp>
      <p:sp>
        <p:nvSpPr>
          <p:cNvPr id="40" name="Text 39" descr=""/>
          <p:cNvSpPr/>
          <p:nvPr/>
        </p:nvSpPr>
        <p:spPr>
          <a:xfrm>
            <a:off x="8166100" y="4683125"/>
            <a:ext cx="3433068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9B9D9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Elevated S&amp;M spend shortens runway. Reforecast (Decision 1) </a:t>
            </a:r>
            <a:endParaRPr lang="en-US" sz="800" dirty="0"/>
          </a:p>
        </p:txBody>
      </p:sp>
      <p:sp>
        <p:nvSpPr>
          <p:cNvPr id="41" name="Text 40" descr=""/>
          <p:cNvSpPr/>
          <p:nvPr/>
        </p:nvSpPr>
        <p:spPr>
          <a:xfrm>
            <a:off x="8166100" y="4835525"/>
            <a:ext cx="1854795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9B9D9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restores buffer to 22 months.</a:t>
            </a:r>
            <a:endParaRPr lang="en-US" sz="800" dirty="0"/>
          </a:p>
        </p:txBody>
      </p:sp>
      <p:sp>
        <p:nvSpPr>
          <p:cNvPr id="42" name="Text 41" descr=""/>
          <p:cNvSpPr/>
          <p:nvPr/>
        </p:nvSpPr>
        <p:spPr>
          <a:xfrm>
            <a:off x="508000" y="6471920"/>
            <a:ext cx="192732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2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 DECK — Q2 FY25</a:t>
            </a:r>
            <a:endParaRPr lang="en-US" sz="700" dirty="0"/>
          </a:p>
        </p:txBody>
      </p:sp>
      <p:sp>
        <p:nvSpPr>
          <p:cNvPr id="43" name="Text 42" descr=""/>
          <p:cNvSpPr/>
          <p:nvPr/>
        </p:nvSpPr>
        <p:spPr>
          <a:xfrm>
            <a:off x="11236722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2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 / 10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13080"/>
            <a:ext cx="265459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SECTION 03 — STRATEGY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790448"/>
            <a:ext cx="4939208" cy="4859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690"/>
              </a:lnSpc>
              <a:buNone/>
            </a:pPr>
            <a:r>
              <a:rPr lang="en-US" sz="410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Priorities for H2</a:t>
            </a:r>
            <a:endParaRPr lang="en-US" sz="4100" dirty="0"/>
          </a:p>
        </p:txBody>
      </p:sp>
      <p:sp>
        <p:nvSpPr>
          <p:cNvPr id="4" name="Text 3" descr=""/>
          <p:cNvSpPr/>
          <p:nvPr/>
        </p:nvSpPr>
        <p:spPr>
          <a:xfrm>
            <a:off x="8573194" y="711200"/>
            <a:ext cx="3110805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275"/>
              </a:lnSpc>
              <a:buNone/>
            </a:pPr>
            <a:r>
              <a:rPr lang="en-US" sz="850" dirty="0">
                <a:solidFill>
                  <a:srgbClr val="9B9E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Three bets that decide whether we exit the year at a </a:t>
            </a:r>
            <a:endParaRPr lang="en-US" sz="850" dirty="0"/>
          </a:p>
        </p:txBody>
      </p:sp>
      <p:sp>
        <p:nvSpPr>
          <p:cNvPr id="5" name="Text 4" descr=""/>
          <p:cNvSpPr/>
          <p:nvPr/>
        </p:nvSpPr>
        <p:spPr>
          <a:xfrm>
            <a:off x="9315648" y="873125"/>
            <a:ext cx="2368352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275"/>
              </a:lnSpc>
              <a:buNone/>
            </a:pPr>
            <a:r>
              <a:rPr lang="en-US" sz="850" dirty="0">
                <a:solidFill>
                  <a:srgbClr val="9B9E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$30M ARR run-rate and default-alive.</a:t>
            </a:r>
            <a:endParaRPr lang="en-US" sz="850" dirty="0"/>
          </a:p>
        </p:txBody>
      </p:sp>
      <p:sp>
        <p:nvSpPr>
          <p:cNvPr id="6" name="Text 5" descr=""/>
          <p:cNvSpPr/>
          <p:nvPr/>
        </p:nvSpPr>
        <p:spPr>
          <a:xfrm>
            <a:off x="781050" y="2382520"/>
            <a:ext cx="960338" cy="487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840"/>
              </a:lnSpc>
              <a:buNone/>
            </a:pPr>
            <a:r>
              <a:rPr lang="en-US" sz="3200" dirty="0">
                <a:solidFill>
                  <a:srgbClr val="4EA3FF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01</a:t>
            </a:r>
            <a:endParaRPr lang="en-US" sz="3200" dirty="0"/>
          </a:p>
        </p:txBody>
      </p:sp>
      <p:sp>
        <p:nvSpPr>
          <p:cNvPr id="7" name="Text 6" descr=""/>
          <p:cNvSpPr/>
          <p:nvPr/>
        </p:nvSpPr>
        <p:spPr>
          <a:xfrm>
            <a:off x="781050" y="2964180"/>
            <a:ext cx="3193752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4F1E9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Rebuild the top of funnel</a:t>
            </a:r>
            <a:endParaRPr lang="en-US" sz="1800" dirty="0"/>
          </a:p>
        </p:txBody>
      </p:sp>
      <p:sp>
        <p:nvSpPr>
          <p:cNvPr id="8" name="Text 7" descr=""/>
          <p:cNvSpPr/>
          <p:nvPr/>
        </p:nvSpPr>
        <p:spPr>
          <a:xfrm>
            <a:off x="781050" y="3359150"/>
            <a:ext cx="3205063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AAACA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Shift budget from paid to partner-sourced pipeline. </a:t>
            </a:r>
            <a:endParaRPr lang="en-US" sz="900" dirty="0"/>
          </a:p>
        </p:txBody>
      </p:sp>
      <p:sp>
        <p:nvSpPr>
          <p:cNvPr id="9" name="Text 8" descr=""/>
          <p:cNvSpPr/>
          <p:nvPr/>
        </p:nvSpPr>
        <p:spPr>
          <a:xfrm>
            <a:off x="781050" y="3536255"/>
            <a:ext cx="2003524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AAACA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3.2× coverage by Q4.</a:t>
            </a:r>
            <a:endParaRPr lang="en-US" sz="900" dirty="0"/>
          </a:p>
        </p:txBody>
      </p:sp>
      <p:sp>
        <p:nvSpPr>
          <p:cNvPr id="10" name="Text 9" descr=""/>
          <p:cNvSpPr/>
          <p:nvPr/>
        </p:nvSpPr>
        <p:spPr>
          <a:xfrm>
            <a:off x="781050" y="3847981"/>
            <a:ext cx="1275953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12" kern="0" dirty="0">
                <a:solidFill>
                  <a:srgbClr val="757A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OWNER — CRO</a:t>
            </a:r>
            <a:endParaRPr lang="en-US" sz="700" dirty="0"/>
          </a:p>
        </p:txBody>
      </p:sp>
      <p:sp>
        <p:nvSpPr>
          <p:cNvPr id="11" name="Text 10" descr=""/>
          <p:cNvSpPr/>
          <p:nvPr/>
        </p:nvSpPr>
        <p:spPr>
          <a:xfrm>
            <a:off x="4578350" y="2382520"/>
            <a:ext cx="1023739" cy="487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840"/>
              </a:lnSpc>
              <a:buNone/>
            </a:pPr>
            <a:r>
              <a:rPr lang="en-US" sz="3200" dirty="0">
                <a:solidFill>
                  <a:srgbClr val="39D6B8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02</a:t>
            </a:r>
            <a:endParaRPr lang="en-US" sz="3200" dirty="0"/>
          </a:p>
        </p:txBody>
      </p:sp>
      <p:sp>
        <p:nvSpPr>
          <p:cNvPr id="12" name="Text 11" descr=""/>
          <p:cNvSpPr/>
          <p:nvPr/>
        </p:nvSpPr>
        <p:spPr>
          <a:xfrm>
            <a:off x="4578350" y="2964180"/>
            <a:ext cx="3216573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4F1E9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Ship the AI insights layer</a:t>
            </a:r>
            <a:endParaRPr lang="en-US" sz="1800" dirty="0"/>
          </a:p>
        </p:txBody>
      </p:sp>
      <p:sp>
        <p:nvSpPr>
          <p:cNvPr id="13" name="Text 12" descr=""/>
          <p:cNvSpPr/>
          <p:nvPr/>
        </p:nvSpPr>
        <p:spPr>
          <a:xfrm>
            <a:off x="4578350" y="3359150"/>
            <a:ext cx="3229074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AAACA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GA in Q3. Anchors the new pricing tier and defends </a:t>
            </a:r>
            <a:endParaRPr lang="en-US" sz="900" dirty="0"/>
          </a:p>
        </p:txBody>
      </p:sp>
      <p:sp>
        <p:nvSpPr>
          <p:cNvPr id="14" name="Text 13" descr=""/>
          <p:cNvSpPr/>
          <p:nvPr/>
        </p:nvSpPr>
        <p:spPr>
          <a:xfrm>
            <a:off x="4578350" y="3536255"/>
            <a:ext cx="2314377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AAABA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NRR against competitive pressure.</a:t>
            </a:r>
            <a:endParaRPr lang="en-US" sz="900" dirty="0"/>
          </a:p>
        </p:txBody>
      </p:sp>
      <p:sp>
        <p:nvSpPr>
          <p:cNvPr id="15" name="Text 14" descr=""/>
          <p:cNvSpPr/>
          <p:nvPr/>
        </p:nvSpPr>
        <p:spPr>
          <a:xfrm>
            <a:off x="4578350" y="3847981"/>
            <a:ext cx="1275556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12" kern="0" dirty="0">
                <a:solidFill>
                  <a:srgbClr val="7579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OWNER — CPO</a:t>
            </a:r>
            <a:endParaRPr lang="en-US" sz="700" dirty="0"/>
          </a:p>
        </p:txBody>
      </p:sp>
      <p:sp>
        <p:nvSpPr>
          <p:cNvPr id="16" name="Text 15" descr=""/>
          <p:cNvSpPr/>
          <p:nvPr/>
        </p:nvSpPr>
        <p:spPr>
          <a:xfrm>
            <a:off x="8375650" y="2382520"/>
            <a:ext cx="1004094" cy="487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840"/>
              </a:lnSpc>
              <a:buNone/>
            </a:pPr>
            <a:r>
              <a:rPr lang="en-US" sz="3200" dirty="0">
                <a:solidFill>
                  <a:srgbClr val="FFB547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03</a:t>
            </a:r>
            <a:endParaRPr lang="en-US" sz="3200" dirty="0"/>
          </a:p>
        </p:txBody>
      </p:sp>
      <p:sp>
        <p:nvSpPr>
          <p:cNvPr id="17" name="Text 16" descr=""/>
          <p:cNvSpPr/>
          <p:nvPr/>
        </p:nvSpPr>
        <p:spPr>
          <a:xfrm>
            <a:off x="8375650" y="2964180"/>
            <a:ext cx="2259409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4F1E9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 xml:space="preserve">Move upmarket, </a:t>
            </a:r>
            <a:endParaRPr lang="en-US" sz="1800" dirty="0"/>
          </a:p>
        </p:txBody>
      </p:sp>
      <p:sp>
        <p:nvSpPr>
          <p:cNvPr id="18" name="Text 17" descr=""/>
          <p:cNvSpPr/>
          <p:nvPr/>
        </p:nvSpPr>
        <p:spPr>
          <a:xfrm>
            <a:off x="8375650" y="3243580"/>
            <a:ext cx="1779587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4F1E9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deliberately</a:t>
            </a:r>
            <a:endParaRPr lang="en-US" sz="1800" dirty="0"/>
          </a:p>
        </p:txBody>
      </p:sp>
      <p:sp>
        <p:nvSpPr>
          <p:cNvPr id="19" name="Text 18" descr=""/>
          <p:cNvSpPr/>
          <p:nvPr/>
        </p:nvSpPr>
        <p:spPr>
          <a:xfrm>
            <a:off x="8375650" y="3638550"/>
            <a:ext cx="3313807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A9ABA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Land 8 enterprise logos at &gt;$150K ACV. Requires the </a:t>
            </a:r>
            <a:endParaRPr lang="en-US" sz="900" dirty="0"/>
          </a:p>
        </p:txBody>
      </p:sp>
      <p:sp>
        <p:nvSpPr>
          <p:cNvPr id="20" name="Text 19" descr=""/>
          <p:cNvSpPr/>
          <p:nvPr/>
        </p:nvSpPr>
        <p:spPr>
          <a:xfrm>
            <a:off x="8375650" y="3815655"/>
            <a:ext cx="2469952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A9ABA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VP Enterprise Sales hire (Decision 2).</a:t>
            </a:r>
            <a:endParaRPr lang="en-US" sz="900" dirty="0"/>
          </a:p>
        </p:txBody>
      </p:sp>
      <p:sp>
        <p:nvSpPr>
          <p:cNvPr id="21" name="Text 20" descr=""/>
          <p:cNvSpPr/>
          <p:nvPr/>
        </p:nvSpPr>
        <p:spPr>
          <a:xfrm>
            <a:off x="8375650" y="4127381"/>
            <a:ext cx="1272183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12" kern="0" dirty="0">
                <a:solidFill>
                  <a:srgbClr val="7478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OWNER — CEO</a:t>
            </a:r>
            <a:endParaRPr lang="en-US" sz="700" dirty="0"/>
          </a:p>
        </p:txBody>
      </p:sp>
      <p:sp>
        <p:nvSpPr>
          <p:cNvPr id="22" name="Text 21" descr=""/>
          <p:cNvSpPr/>
          <p:nvPr/>
        </p:nvSpPr>
        <p:spPr>
          <a:xfrm>
            <a:off x="508000" y="6471920"/>
            <a:ext cx="192732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3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 DECK — Q2 FY25</a:t>
            </a:r>
            <a:endParaRPr lang="en-US" sz="700" dirty="0"/>
          </a:p>
        </p:txBody>
      </p:sp>
      <p:sp>
        <p:nvSpPr>
          <p:cNvPr id="23" name="Text 22" descr=""/>
          <p:cNvSpPr/>
          <p:nvPr/>
        </p:nvSpPr>
        <p:spPr>
          <a:xfrm>
            <a:off x="11236722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2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 / 10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13080"/>
            <a:ext cx="218053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FF6A5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SECTION 04 — RISK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790448"/>
            <a:ext cx="4495502" cy="4859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690"/>
              </a:lnSpc>
              <a:buNone/>
            </a:pPr>
            <a:r>
              <a:rPr lang="en-US" sz="410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Top three risks</a:t>
            </a:r>
            <a:endParaRPr lang="en-US" sz="4100" dirty="0"/>
          </a:p>
        </p:txBody>
      </p:sp>
      <p:sp>
        <p:nvSpPr>
          <p:cNvPr id="4" name="Text 3" descr=""/>
          <p:cNvSpPr/>
          <p:nvPr/>
        </p:nvSpPr>
        <p:spPr>
          <a:xfrm>
            <a:off x="768350" y="2329180"/>
            <a:ext cx="638473" cy="4267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360"/>
              </a:lnSpc>
              <a:buNone/>
            </a:pPr>
            <a:r>
              <a:rPr lang="en-US" sz="2800" dirty="0">
                <a:solidFill>
                  <a:srgbClr val="FF6A5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1</a:t>
            </a:r>
            <a:endParaRPr lang="en-US" sz="2800" dirty="0"/>
          </a:p>
        </p:txBody>
      </p:sp>
      <p:sp>
        <p:nvSpPr>
          <p:cNvPr id="5" name="Text 4" descr=""/>
          <p:cNvSpPr/>
          <p:nvPr/>
        </p:nvSpPr>
        <p:spPr>
          <a:xfrm>
            <a:off x="1466850" y="2327910"/>
            <a:ext cx="3089969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F1E9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Pipeline coverage shortfall</a:t>
            </a:r>
            <a:endParaRPr lang="en-US" sz="1600" dirty="0"/>
          </a:p>
        </p:txBody>
      </p:sp>
      <p:sp>
        <p:nvSpPr>
          <p:cNvPr id="6" name="Text 5" descr=""/>
          <p:cNvSpPr/>
          <p:nvPr/>
        </p:nvSpPr>
        <p:spPr>
          <a:xfrm>
            <a:off x="1466850" y="2627630"/>
            <a:ext cx="2518866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A4A6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2.8× vs 3.2× target threatens H2 bookings.</a:t>
            </a:r>
            <a:endParaRPr lang="en-US" sz="800" dirty="0"/>
          </a:p>
        </p:txBody>
      </p:sp>
      <p:sp>
        <p:nvSpPr>
          <p:cNvPr id="7" name="Text 6" descr=""/>
          <p:cNvSpPr/>
          <p:nvPr/>
        </p:nvSpPr>
        <p:spPr>
          <a:xfrm>
            <a:off x="5319514" y="2384425"/>
            <a:ext cx="105836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39D6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Mitigation:</a:t>
            </a:r>
            <a:endParaRPr lang="en-US" sz="900" dirty="0"/>
          </a:p>
        </p:txBody>
      </p:sp>
      <p:sp>
        <p:nvSpPr>
          <p:cNvPr id="8" name="Text 7" descr=""/>
          <p:cNvSpPr/>
          <p:nvPr/>
        </p:nvSpPr>
        <p:spPr>
          <a:xfrm>
            <a:off x="5920680" y="2384425"/>
            <a:ext cx="440025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DCC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Reallocate $600K to partner channel; weekly pipeline council; SDR ramp </a:t>
            </a:r>
            <a:endParaRPr lang="en-US" sz="900" dirty="0"/>
          </a:p>
        </p:txBody>
      </p:sp>
      <p:sp>
        <p:nvSpPr>
          <p:cNvPr id="9" name="Text 8" descr=""/>
          <p:cNvSpPr/>
          <p:nvPr/>
        </p:nvSpPr>
        <p:spPr>
          <a:xfrm>
            <a:off x="5319514" y="2555875"/>
            <a:ext cx="127218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DCC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pulled forward.</a:t>
            </a:r>
            <a:endParaRPr lang="en-US" sz="900" dirty="0"/>
          </a:p>
        </p:txBody>
      </p:sp>
      <p:sp>
        <p:nvSpPr>
          <p:cNvPr id="10" name="Text 9" descr=""/>
          <p:cNvSpPr/>
          <p:nvPr/>
        </p:nvSpPr>
        <p:spPr>
          <a:xfrm>
            <a:off x="10186789" y="2488565"/>
            <a:ext cx="1160661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91" kern="0" dirty="0">
                <a:solidFill>
                  <a:srgbClr val="FF6A5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HIGH · LIKELY</a:t>
            </a:r>
            <a:endParaRPr lang="en-US" sz="650" dirty="0"/>
          </a:p>
        </p:txBody>
      </p:sp>
      <p:sp>
        <p:nvSpPr>
          <p:cNvPr id="11" name="Text 10" descr=""/>
          <p:cNvSpPr/>
          <p:nvPr/>
        </p:nvSpPr>
        <p:spPr>
          <a:xfrm>
            <a:off x="768350" y="3376930"/>
            <a:ext cx="693936" cy="4267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360"/>
              </a:lnSpc>
              <a:buNone/>
            </a:pPr>
            <a:r>
              <a:rPr lang="en-US" sz="2800" dirty="0">
                <a:solidFill>
                  <a:srgbClr val="FFB547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2</a:t>
            </a:r>
            <a:endParaRPr lang="en-US" sz="2800" dirty="0"/>
          </a:p>
        </p:txBody>
      </p:sp>
      <p:sp>
        <p:nvSpPr>
          <p:cNvPr id="12" name="Text 11" descr=""/>
          <p:cNvSpPr/>
          <p:nvPr/>
        </p:nvSpPr>
        <p:spPr>
          <a:xfrm>
            <a:off x="1466850" y="3375660"/>
            <a:ext cx="2576711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F1E9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Runway compression</a:t>
            </a:r>
            <a:endParaRPr lang="en-US" sz="1600" dirty="0"/>
          </a:p>
        </p:txBody>
      </p:sp>
      <p:sp>
        <p:nvSpPr>
          <p:cNvPr id="13" name="Text 12" descr=""/>
          <p:cNvSpPr/>
          <p:nvPr/>
        </p:nvSpPr>
        <p:spPr>
          <a:xfrm>
            <a:off x="1466850" y="3675380"/>
            <a:ext cx="2427287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A5A6A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Burn 8% over plan; runway at 19 months.</a:t>
            </a:r>
            <a:endParaRPr lang="en-US" sz="800" dirty="0"/>
          </a:p>
        </p:txBody>
      </p:sp>
      <p:sp>
        <p:nvSpPr>
          <p:cNvPr id="14" name="Text 13" descr=""/>
          <p:cNvSpPr/>
          <p:nvPr/>
        </p:nvSpPr>
        <p:spPr>
          <a:xfrm>
            <a:off x="5319514" y="3432175"/>
            <a:ext cx="105836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39D6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Mitigation:</a:t>
            </a:r>
            <a:endParaRPr lang="en-US" sz="900" dirty="0"/>
          </a:p>
        </p:txBody>
      </p:sp>
      <p:sp>
        <p:nvSpPr>
          <p:cNvPr id="15" name="Text 14" descr=""/>
          <p:cNvSpPr/>
          <p:nvPr/>
        </p:nvSpPr>
        <p:spPr>
          <a:xfrm>
            <a:off x="5920680" y="3432175"/>
            <a:ext cx="427146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CCC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Reforecast (Decision 1) trims $1.4M discretionary spend, restoring 22-</a:t>
            </a:r>
            <a:endParaRPr lang="en-US" sz="900" dirty="0"/>
          </a:p>
        </p:txBody>
      </p:sp>
      <p:sp>
        <p:nvSpPr>
          <p:cNvPr id="16" name="Text 15" descr=""/>
          <p:cNvSpPr/>
          <p:nvPr/>
        </p:nvSpPr>
        <p:spPr>
          <a:xfrm>
            <a:off x="5319514" y="3603625"/>
            <a:ext cx="118040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CCC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month buffer.</a:t>
            </a:r>
            <a:endParaRPr lang="en-US" sz="900" dirty="0"/>
          </a:p>
        </p:txBody>
      </p:sp>
      <p:sp>
        <p:nvSpPr>
          <p:cNvPr id="17" name="Text 16" descr=""/>
          <p:cNvSpPr/>
          <p:nvPr/>
        </p:nvSpPr>
        <p:spPr>
          <a:xfrm>
            <a:off x="9882386" y="3536315"/>
            <a:ext cx="1465064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91" kern="0" dirty="0">
                <a:solidFill>
                  <a:srgbClr val="FFB547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MEDIUM · POSSIBLE</a:t>
            </a:r>
            <a:endParaRPr lang="en-US" sz="650" dirty="0"/>
          </a:p>
        </p:txBody>
      </p:sp>
      <p:sp>
        <p:nvSpPr>
          <p:cNvPr id="18" name="Text 17" descr=""/>
          <p:cNvSpPr/>
          <p:nvPr/>
        </p:nvSpPr>
        <p:spPr>
          <a:xfrm>
            <a:off x="768350" y="4424680"/>
            <a:ext cx="676672" cy="4267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360"/>
              </a:lnSpc>
              <a:buNone/>
            </a:pPr>
            <a:r>
              <a:rPr lang="en-US" sz="2800" dirty="0">
                <a:solidFill>
                  <a:srgbClr val="4EA3FF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3</a:t>
            </a:r>
            <a:endParaRPr lang="en-US" sz="2800" dirty="0"/>
          </a:p>
        </p:txBody>
      </p:sp>
      <p:sp>
        <p:nvSpPr>
          <p:cNvPr id="19" name="Text 18" descr=""/>
          <p:cNvSpPr/>
          <p:nvPr/>
        </p:nvSpPr>
        <p:spPr>
          <a:xfrm>
            <a:off x="1466850" y="4423410"/>
            <a:ext cx="3096617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F4F1E9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Competitive AI feature gap</a:t>
            </a:r>
            <a:endParaRPr lang="en-US" sz="1600" dirty="0"/>
          </a:p>
        </p:txBody>
      </p:sp>
      <p:sp>
        <p:nvSpPr>
          <p:cNvPr id="20" name="Text 19" descr=""/>
          <p:cNvSpPr/>
          <p:nvPr/>
        </p:nvSpPr>
        <p:spPr>
          <a:xfrm>
            <a:off x="1466850" y="4723130"/>
            <a:ext cx="229582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9EA1A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 rivals shipped insight automation.</a:t>
            </a:r>
            <a:endParaRPr lang="en-US" sz="800" dirty="0"/>
          </a:p>
        </p:txBody>
      </p:sp>
      <p:sp>
        <p:nvSpPr>
          <p:cNvPr id="21" name="Text 20" descr=""/>
          <p:cNvSpPr/>
          <p:nvPr/>
        </p:nvSpPr>
        <p:spPr>
          <a:xfrm>
            <a:off x="5319514" y="4479925"/>
            <a:ext cx="105836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39D6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Mitigation:</a:t>
            </a:r>
            <a:endParaRPr lang="en-US" sz="900" dirty="0"/>
          </a:p>
        </p:txBody>
      </p:sp>
      <p:sp>
        <p:nvSpPr>
          <p:cNvPr id="22" name="Text 21" descr=""/>
          <p:cNvSpPr/>
          <p:nvPr/>
        </p:nvSpPr>
        <p:spPr>
          <a:xfrm>
            <a:off x="5920680" y="4479925"/>
            <a:ext cx="393838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9C9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AI insights layer GA in Q3; design partners under NDA; roadmap </a:t>
            </a:r>
            <a:endParaRPr lang="en-US" sz="900" dirty="0"/>
          </a:p>
        </p:txBody>
      </p:sp>
      <p:sp>
        <p:nvSpPr>
          <p:cNvPr id="23" name="Text 22" descr=""/>
          <p:cNvSpPr/>
          <p:nvPr/>
        </p:nvSpPr>
        <p:spPr>
          <a:xfrm>
            <a:off x="5319514" y="4651375"/>
            <a:ext cx="155684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8C8C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protected from cuts.</a:t>
            </a:r>
            <a:endParaRPr lang="en-US" sz="900" dirty="0"/>
          </a:p>
        </p:txBody>
      </p:sp>
      <p:sp>
        <p:nvSpPr>
          <p:cNvPr id="24" name="Text 23" descr=""/>
          <p:cNvSpPr/>
          <p:nvPr/>
        </p:nvSpPr>
        <p:spPr>
          <a:xfrm>
            <a:off x="10026054" y="4584065"/>
            <a:ext cx="1321395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91" kern="0" dirty="0">
                <a:solidFill>
                  <a:srgbClr val="FFB547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MEDIUM · LIKELY</a:t>
            </a:r>
            <a:endParaRPr lang="en-US" sz="650" dirty="0"/>
          </a:p>
        </p:txBody>
      </p:sp>
      <p:sp>
        <p:nvSpPr>
          <p:cNvPr id="25" name="Text 24" descr=""/>
          <p:cNvSpPr/>
          <p:nvPr/>
        </p:nvSpPr>
        <p:spPr>
          <a:xfrm>
            <a:off x="508000" y="6471920"/>
            <a:ext cx="192732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58A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 DECK — Q2 FY25</a:t>
            </a:r>
            <a:endParaRPr lang="en-US" sz="700" dirty="0"/>
          </a:p>
        </p:txBody>
      </p:sp>
      <p:sp>
        <p:nvSpPr>
          <p:cNvPr id="26" name="Text 25" descr=""/>
          <p:cNvSpPr/>
          <p:nvPr/>
        </p:nvSpPr>
        <p:spPr>
          <a:xfrm>
            <a:off x="11236722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488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 / 10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63880"/>
            <a:ext cx="276572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SECTION 05 — APPROVALS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853694"/>
            <a:ext cx="5402659" cy="5687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800" dirty="0">
                <a:solidFill>
                  <a:srgbClr val="0A1424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Three decisions</a:t>
            </a:r>
            <a:endParaRPr lang="en-US" sz="48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1402274"/>
            <a:ext cx="4573290" cy="5687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800" dirty="0">
                <a:solidFill>
                  <a:srgbClr val="0A1424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for the board</a:t>
            </a:r>
            <a:endParaRPr lang="en-US" sz="4800" dirty="0"/>
          </a:p>
        </p:txBody>
      </p:sp>
      <p:sp>
        <p:nvSpPr>
          <p:cNvPr id="5" name="Text 4" descr=""/>
          <p:cNvSpPr/>
          <p:nvPr/>
        </p:nvSpPr>
        <p:spPr>
          <a:xfrm>
            <a:off x="8901112" y="730250"/>
            <a:ext cx="278288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350"/>
              </a:lnSpc>
              <a:buNone/>
            </a:pPr>
            <a:r>
              <a:rPr lang="en-US" sz="900" dirty="0">
                <a:solidFill>
                  <a:srgbClr val="5A64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We are requesting formal approval on each </a:t>
            </a:r>
            <a:endParaRPr lang="en-US" sz="900" dirty="0"/>
          </a:p>
        </p:txBody>
      </p:sp>
      <p:sp>
        <p:nvSpPr>
          <p:cNvPr id="6" name="Text 5" descr=""/>
          <p:cNvSpPr/>
          <p:nvPr/>
        </p:nvSpPr>
        <p:spPr>
          <a:xfrm>
            <a:off x="8905478" y="901700"/>
            <a:ext cx="277852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350"/>
              </a:lnSpc>
              <a:buNone/>
            </a:pPr>
            <a:r>
              <a:rPr lang="en-US" sz="900" dirty="0">
                <a:solidFill>
                  <a:srgbClr val="5A64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item today. Detail follows on the next page.</a:t>
            </a:r>
            <a:endParaRPr lang="en-US" sz="900" dirty="0"/>
          </a:p>
        </p:txBody>
      </p:sp>
      <p:sp>
        <p:nvSpPr>
          <p:cNvPr id="7" name="Text 6" descr=""/>
          <p:cNvSpPr/>
          <p:nvPr/>
        </p:nvSpPr>
        <p:spPr>
          <a:xfrm>
            <a:off x="787400" y="4634230"/>
            <a:ext cx="1549499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FFB547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DECISION 01</a:t>
            </a:r>
            <a:endParaRPr lang="en-US" sz="800" dirty="0"/>
          </a:p>
        </p:txBody>
      </p:sp>
      <p:sp>
        <p:nvSpPr>
          <p:cNvPr id="8" name="Text 7" descr=""/>
          <p:cNvSpPr/>
          <p:nvPr/>
        </p:nvSpPr>
        <p:spPr>
          <a:xfrm>
            <a:off x="787400" y="4878070"/>
            <a:ext cx="2874367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640"/>
              </a:lnSpc>
              <a:buNone/>
            </a:pPr>
            <a:r>
              <a:rPr lang="en-US" sz="2200" dirty="0">
                <a:solidFill>
                  <a:srgbClr val="F4F1E9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Budget reforecast</a:t>
            </a:r>
            <a:endParaRPr lang="en-US" sz="2200" dirty="0"/>
          </a:p>
        </p:txBody>
      </p:sp>
      <p:sp>
        <p:nvSpPr>
          <p:cNvPr id="9" name="Text 8" descr=""/>
          <p:cNvSpPr/>
          <p:nvPr/>
        </p:nvSpPr>
        <p:spPr>
          <a:xfrm>
            <a:off x="787400" y="5314950"/>
            <a:ext cx="3136503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9AA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Trim $1.4M discretionary spend; reallocate $600K to </a:t>
            </a:r>
            <a:endParaRPr lang="en-US" sz="850" dirty="0"/>
          </a:p>
        </p:txBody>
      </p:sp>
      <p:sp>
        <p:nvSpPr>
          <p:cNvPr id="10" name="Text 9" descr=""/>
          <p:cNvSpPr/>
          <p:nvPr/>
        </p:nvSpPr>
        <p:spPr>
          <a:xfrm>
            <a:off x="787400" y="5476875"/>
            <a:ext cx="1294209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9AA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partner channel.</a:t>
            </a:r>
            <a:endParaRPr lang="en-US" sz="850" dirty="0"/>
          </a:p>
        </p:txBody>
      </p:sp>
      <p:sp>
        <p:nvSpPr>
          <p:cNvPr id="11" name="Text 10" descr=""/>
          <p:cNvSpPr/>
          <p:nvPr/>
        </p:nvSpPr>
        <p:spPr>
          <a:xfrm>
            <a:off x="4584700" y="4634230"/>
            <a:ext cx="1569839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39D6B8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DECISION 02</a:t>
            </a:r>
            <a:endParaRPr lang="en-US" sz="800" dirty="0"/>
          </a:p>
        </p:txBody>
      </p:sp>
      <p:sp>
        <p:nvSpPr>
          <p:cNvPr id="12" name="Text 11" descr=""/>
          <p:cNvSpPr/>
          <p:nvPr/>
        </p:nvSpPr>
        <p:spPr>
          <a:xfrm>
            <a:off x="4584700" y="4878070"/>
            <a:ext cx="3112988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640"/>
              </a:lnSpc>
              <a:buNone/>
            </a:pPr>
            <a:r>
              <a:rPr lang="en-US" sz="2200" dirty="0">
                <a:solidFill>
                  <a:srgbClr val="F4F1E9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VP Enterprise Sales</a:t>
            </a:r>
            <a:endParaRPr lang="en-US" sz="2200" dirty="0"/>
          </a:p>
        </p:txBody>
      </p:sp>
      <p:sp>
        <p:nvSpPr>
          <p:cNvPr id="13" name="Text 12" descr=""/>
          <p:cNvSpPr/>
          <p:nvPr/>
        </p:nvSpPr>
        <p:spPr>
          <a:xfrm>
            <a:off x="4584700" y="5314950"/>
            <a:ext cx="3216275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9AA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Approve senior hire at $280K OTE + equity to lead the </a:t>
            </a:r>
            <a:endParaRPr lang="en-US" sz="850" dirty="0"/>
          </a:p>
        </p:txBody>
      </p:sp>
      <p:sp>
        <p:nvSpPr>
          <p:cNvPr id="14" name="Text 13" descr=""/>
          <p:cNvSpPr/>
          <p:nvPr/>
        </p:nvSpPr>
        <p:spPr>
          <a:xfrm>
            <a:off x="4584700" y="5476875"/>
            <a:ext cx="1350466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9AA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upmarket motion.</a:t>
            </a:r>
            <a:endParaRPr lang="en-US" sz="850" dirty="0"/>
          </a:p>
        </p:txBody>
      </p:sp>
      <p:sp>
        <p:nvSpPr>
          <p:cNvPr id="15" name="Text 14" descr=""/>
          <p:cNvSpPr/>
          <p:nvPr/>
        </p:nvSpPr>
        <p:spPr>
          <a:xfrm>
            <a:off x="8382000" y="4634230"/>
            <a:ext cx="157122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DECISION 03</a:t>
            </a:r>
            <a:endParaRPr lang="en-US" sz="800" dirty="0"/>
          </a:p>
        </p:txBody>
      </p:sp>
      <p:sp>
        <p:nvSpPr>
          <p:cNvPr id="16" name="Text 15" descr=""/>
          <p:cNvSpPr/>
          <p:nvPr/>
        </p:nvSpPr>
        <p:spPr>
          <a:xfrm>
            <a:off x="8382000" y="4878070"/>
            <a:ext cx="2482354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640"/>
              </a:lnSpc>
              <a:buNone/>
            </a:pPr>
            <a:r>
              <a:rPr lang="en-US" sz="2200" dirty="0">
                <a:solidFill>
                  <a:srgbClr val="F4F1E9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Pricing change</a:t>
            </a:r>
            <a:endParaRPr lang="en-US" sz="2200" dirty="0"/>
          </a:p>
        </p:txBody>
      </p:sp>
      <p:sp>
        <p:nvSpPr>
          <p:cNvPr id="17" name="Text 16" descr=""/>
          <p:cNvSpPr/>
          <p:nvPr/>
        </p:nvSpPr>
        <p:spPr>
          <a:xfrm>
            <a:off x="8382000" y="5314950"/>
            <a:ext cx="3211413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9AA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Introduce usage-based AI tier; +12% list on enterprise </a:t>
            </a:r>
            <a:endParaRPr lang="en-US" sz="850" dirty="0"/>
          </a:p>
        </p:txBody>
      </p:sp>
      <p:sp>
        <p:nvSpPr>
          <p:cNvPr id="18" name="Text 17" descr=""/>
          <p:cNvSpPr/>
          <p:nvPr/>
        </p:nvSpPr>
        <p:spPr>
          <a:xfrm>
            <a:off x="8382000" y="5476875"/>
            <a:ext cx="762000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9AA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plans.</a:t>
            </a:r>
            <a:endParaRPr lang="en-US" sz="850" dirty="0"/>
          </a:p>
        </p:txBody>
      </p:sp>
      <p:sp>
        <p:nvSpPr>
          <p:cNvPr id="19" name="Text 18" descr=""/>
          <p:cNvSpPr/>
          <p:nvPr/>
        </p:nvSpPr>
        <p:spPr>
          <a:xfrm>
            <a:off x="508000" y="6471920"/>
            <a:ext cx="192732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2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 DECK — Q2 FY25</a:t>
            </a:r>
            <a:endParaRPr lang="en-US" sz="700" dirty="0"/>
          </a:p>
        </p:txBody>
      </p:sp>
      <p:sp>
        <p:nvSpPr>
          <p:cNvPr id="20" name="Text 19" descr=""/>
          <p:cNvSpPr/>
          <p:nvPr/>
        </p:nvSpPr>
        <p:spPr>
          <a:xfrm>
            <a:off x="11236722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2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 / 10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13080"/>
            <a:ext cx="2907506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336" kern="0" dirty="0">
                <a:solidFill>
                  <a:srgbClr val="4EA3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DECISIONS — IMPACT &amp; ASK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788797"/>
            <a:ext cx="5267325" cy="4621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510"/>
              </a:lnSpc>
              <a:buNone/>
            </a:pPr>
            <a:r>
              <a:rPr lang="en-US" sz="3900" dirty="0">
                <a:solidFill>
                  <a:srgbClr val="F4F1E9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What each unlocks</a:t>
            </a:r>
            <a:endParaRPr lang="en-US" sz="3900" dirty="0"/>
          </a:p>
        </p:txBody>
      </p:sp>
      <p:sp>
        <p:nvSpPr>
          <p:cNvPr id="4" name="Text 3" descr=""/>
          <p:cNvSpPr/>
          <p:nvPr/>
        </p:nvSpPr>
        <p:spPr>
          <a:xfrm>
            <a:off x="647700" y="2021840"/>
            <a:ext cx="985242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3899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DECISION</a:t>
            </a:r>
            <a:endParaRPr lang="en-US" sz="650" dirty="0"/>
          </a:p>
        </p:txBody>
      </p:sp>
      <p:sp>
        <p:nvSpPr>
          <p:cNvPr id="5" name="Text 4" descr=""/>
          <p:cNvSpPr/>
          <p:nvPr/>
        </p:nvSpPr>
        <p:spPr>
          <a:xfrm>
            <a:off x="3481487" y="2021840"/>
            <a:ext cx="1507133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2889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FINANCIAL IMPACT</a:t>
            </a:r>
            <a:endParaRPr lang="en-US" sz="650" dirty="0"/>
          </a:p>
        </p:txBody>
      </p:sp>
      <p:sp>
        <p:nvSpPr>
          <p:cNvPr id="6" name="Text 5" descr=""/>
          <p:cNvSpPr/>
          <p:nvPr/>
        </p:nvSpPr>
        <p:spPr>
          <a:xfrm>
            <a:off x="6604198" y="2021840"/>
            <a:ext cx="1506637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1878E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STRATEGIC UPSIDE</a:t>
            </a:r>
            <a:endParaRPr lang="en-US" sz="650" dirty="0"/>
          </a:p>
        </p:txBody>
      </p:sp>
      <p:sp>
        <p:nvSpPr>
          <p:cNvPr id="7" name="Text 6" descr=""/>
          <p:cNvSpPr/>
          <p:nvPr/>
        </p:nvSpPr>
        <p:spPr>
          <a:xfrm>
            <a:off x="10457259" y="2021840"/>
            <a:ext cx="1087041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80858B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BOARD ASK</a:t>
            </a:r>
            <a:endParaRPr lang="en-US" sz="650" dirty="0"/>
          </a:p>
        </p:txBody>
      </p:sp>
      <p:sp>
        <p:nvSpPr>
          <p:cNvPr id="8" name="Text 7" descr=""/>
          <p:cNvSpPr/>
          <p:nvPr/>
        </p:nvSpPr>
        <p:spPr>
          <a:xfrm>
            <a:off x="647700" y="2357120"/>
            <a:ext cx="2117527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B54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01 · Budget reforecast</a:t>
            </a:r>
            <a:endParaRPr lang="en-US" sz="1200" dirty="0"/>
          </a:p>
        </p:txBody>
      </p:sp>
      <p:sp>
        <p:nvSpPr>
          <p:cNvPr id="9" name="Text 8" descr=""/>
          <p:cNvSpPr/>
          <p:nvPr/>
        </p:nvSpPr>
        <p:spPr>
          <a:xfrm>
            <a:off x="3481487" y="2376170"/>
            <a:ext cx="2002036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Extends runway 19→22 mo</a:t>
            </a:r>
            <a:endParaRPr lang="en-US" sz="950" dirty="0"/>
          </a:p>
        </p:txBody>
      </p:sp>
      <p:sp>
        <p:nvSpPr>
          <p:cNvPr id="10" name="Text 9" descr=""/>
          <p:cNvSpPr/>
          <p:nvPr/>
        </p:nvSpPr>
        <p:spPr>
          <a:xfrm>
            <a:off x="6604198" y="2376170"/>
            <a:ext cx="2969319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Redirects spend to partner-sourced pipeline</a:t>
            </a:r>
            <a:endParaRPr lang="en-US" sz="950" dirty="0"/>
          </a:p>
        </p:txBody>
      </p:sp>
      <p:sp>
        <p:nvSpPr>
          <p:cNvPr id="11" name="Text 10" descr=""/>
          <p:cNvSpPr/>
          <p:nvPr/>
        </p:nvSpPr>
        <p:spPr>
          <a:xfrm>
            <a:off x="10539214" y="2399665"/>
            <a:ext cx="928886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91" kern="0" dirty="0">
                <a:solidFill>
                  <a:srgbClr val="39D6B8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APPROVE</a:t>
            </a:r>
            <a:endParaRPr lang="en-US" sz="650" dirty="0"/>
          </a:p>
        </p:txBody>
      </p:sp>
      <p:sp>
        <p:nvSpPr>
          <p:cNvPr id="12" name="Text 11" descr=""/>
          <p:cNvSpPr/>
          <p:nvPr/>
        </p:nvSpPr>
        <p:spPr>
          <a:xfrm>
            <a:off x="647700" y="2776220"/>
            <a:ext cx="2187079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9D6B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02 · VP Enterprise hire</a:t>
            </a:r>
            <a:endParaRPr lang="en-US" sz="1200" dirty="0"/>
          </a:p>
        </p:txBody>
      </p:sp>
      <p:sp>
        <p:nvSpPr>
          <p:cNvPr id="13" name="Text 12" descr=""/>
          <p:cNvSpPr/>
          <p:nvPr/>
        </p:nvSpPr>
        <p:spPr>
          <a:xfrm>
            <a:off x="3481487" y="2795270"/>
            <a:ext cx="2105918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+$460K fully-loaded FY cost</a:t>
            </a:r>
            <a:endParaRPr lang="en-US" sz="950" dirty="0"/>
          </a:p>
        </p:txBody>
      </p:sp>
      <p:sp>
        <p:nvSpPr>
          <p:cNvPr id="14" name="Text 13" descr=""/>
          <p:cNvSpPr/>
          <p:nvPr/>
        </p:nvSpPr>
        <p:spPr>
          <a:xfrm>
            <a:off x="6604198" y="2795270"/>
            <a:ext cx="2898477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enterprise logos, +$1.2M new ARR target</a:t>
            </a:r>
            <a:endParaRPr lang="en-US" sz="950" dirty="0"/>
          </a:p>
        </p:txBody>
      </p:sp>
      <p:sp>
        <p:nvSpPr>
          <p:cNvPr id="15" name="Text 14" descr=""/>
          <p:cNvSpPr/>
          <p:nvPr/>
        </p:nvSpPr>
        <p:spPr>
          <a:xfrm>
            <a:off x="10539214" y="2818765"/>
            <a:ext cx="928886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91" kern="0" dirty="0">
                <a:solidFill>
                  <a:srgbClr val="39D6B8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APPROVE</a:t>
            </a:r>
            <a:endParaRPr lang="en-US" sz="650" dirty="0"/>
          </a:p>
        </p:txBody>
      </p:sp>
      <p:sp>
        <p:nvSpPr>
          <p:cNvPr id="16" name="Text 15" descr=""/>
          <p:cNvSpPr/>
          <p:nvPr/>
        </p:nvSpPr>
        <p:spPr>
          <a:xfrm>
            <a:off x="647700" y="3195320"/>
            <a:ext cx="1908373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EA3FF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03 · Pricing change</a:t>
            </a:r>
            <a:endParaRPr lang="en-US" sz="1200" dirty="0"/>
          </a:p>
        </p:txBody>
      </p:sp>
      <p:sp>
        <p:nvSpPr>
          <p:cNvPr id="17" name="Text 16" descr=""/>
          <p:cNvSpPr/>
          <p:nvPr/>
        </p:nvSpPr>
        <p:spPr>
          <a:xfrm>
            <a:off x="3481487" y="3214370"/>
            <a:ext cx="2391966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+$1.8M ARR uplift at steady churn</a:t>
            </a:r>
            <a:endParaRPr lang="en-US" sz="950" dirty="0"/>
          </a:p>
        </p:txBody>
      </p:sp>
      <p:sp>
        <p:nvSpPr>
          <p:cNvPr id="18" name="Text 17" descr=""/>
          <p:cNvSpPr/>
          <p:nvPr/>
        </p:nvSpPr>
        <p:spPr>
          <a:xfrm>
            <a:off x="6604198" y="3214370"/>
            <a:ext cx="2632174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Monetizes AI layer; lifts NRR to ~122%</a:t>
            </a:r>
            <a:endParaRPr lang="en-US" sz="950" dirty="0"/>
          </a:p>
        </p:txBody>
      </p:sp>
      <p:sp>
        <p:nvSpPr>
          <p:cNvPr id="19" name="Text 18" descr=""/>
          <p:cNvSpPr/>
          <p:nvPr/>
        </p:nvSpPr>
        <p:spPr>
          <a:xfrm>
            <a:off x="10539214" y="3237865"/>
            <a:ext cx="928886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780"/>
              </a:lnSpc>
              <a:buNone/>
            </a:pPr>
            <a:r>
              <a:rPr lang="en-US" sz="650" spc="91" kern="0" dirty="0">
                <a:solidFill>
                  <a:srgbClr val="39D6B8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APPROVE</a:t>
            </a:r>
            <a:endParaRPr lang="en-US" sz="650" dirty="0"/>
          </a:p>
        </p:txBody>
      </p:sp>
      <p:sp>
        <p:nvSpPr>
          <p:cNvPr id="20" name="Text 19" descr=""/>
          <p:cNvSpPr/>
          <p:nvPr/>
        </p:nvSpPr>
        <p:spPr>
          <a:xfrm>
            <a:off x="508000" y="5264150"/>
            <a:ext cx="4129087" cy="8445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000"/>
              </a:lnSpc>
              <a:buNone/>
            </a:pPr>
            <a:r>
              <a:rPr lang="en-US" sz="7500" dirty="0">
                <a:solidFill>
                  <a:srgbClr val="39D6B8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+$3.0M</a:t>
            </a:r>
            <a:endParaRPr lang="en-US" sz="7500" dirty="0"/>
          </a:p>
        </p:txBody>
      </p:sp>
      <p:sp>
        <p:nvSpPr>
          <p:cNvPr id="21" name="Text 20" descr=""/>
          <p:cNvSpPr/>
          <p:nvPr/>
        </p:nvSpPr>
        <p:spPr>
          <a:xfrm>
            <a:off x="4433887" y="5248275"/>
            <a:ext cx="4003476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000" dirty="0">
                <a:solidFill>
                  <a:srgbClr val="B3B5B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Combined ARR upside from Decisions 2 &amp; 3 by year-end — </a:t>
            </a:r>
            <a:endParaRPr lang="en-US" sz="1000" dirty="0"/>
          </a:p>
        </p:txBody>
      </p:sp>
      <p:sp>
        <p:nvSpPr>
          <p:cNvPr id="22" name="Text 21" descr=""/>
          <p:cNvSpPr/>
          <p:nvPr/>
        </p:nvSpPr>
        <p:spPr>
          <a:xfrm>
            <a:off x="4433887" y="5445125"/>
            <a:ext cx="3619798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000" dirty="0">
                <a:solidFill>
                  <a:srgbClr val="B3B5B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the difference between a $27M and a $30M run-rate </a:t>
            </a:r>
            <a:endParaRPr lang="en-US" sz="1000" dirty="0"/>
          </a:p>
        </p:txBody>
      </p:sp>
      <p:sp>
        <p:nvSpPr>
          <p:cNvPr id="23" name="Text 22" descr=""/>
          <p:cNvSpPr/>
          <p:nvPr/>
        </p:nvSpPr>
        <p:spPr>
          <a:xfrm>
            <a:off x="4433887" y="5641975"/>
            <a:ext cx="1236563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000" dirty="0">
                <a:solidFill>
                  <a:srgbClr val="B3B5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exiting FY25.</a:t>
            </a:r>
            <a:endParaRPr lang="en-US" sz="1000" dirty="0"/>
          </a:p>
        </p:txBody>
      </p:sp>
      <p:sp>
        <p:nvSpPr>
          <p:cNvPr id="24" name="Text 23" descr=""/>
          <p:cNvSpPr/>
          <p:nvPr/>
        </p:nvSpPr>
        <p:spPr>
          <a:xfrm>
            <a:off x="508000" y="6471920"/>
            <a:ext cx="192732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186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 DECK — Q2 FY25</a:t>
            </a:r>
            <a:endParaRPr lang="en-US" sz="700" dirty="0"/>
          </a:p>
        </p:txBody>
      </p:sp>
      <p:sp>
        <p:nvSpPr>
          <p:cNvPr id="25" name="Text 24" descr=""/>
          <p:cNvSpPr/>
          <p:nvPr/>
        </p:nvSpPr>
        <p:spPr>
          <a:xfrm>
            <a:off x="11236722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7F82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 / 10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EZdoc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EZdoc presentation</dc:title>
  <dc:subject>Editable PowerPoint</dc:subject>
  <dc:creator>EZdoc</dc:creator>
  <cp:lastModifiedBy>EZdoc</cp:lastModifiedBy>
  <cp:revision>1</cp:revision>
  <dcterms:created xsi:type="dcterms:W3CDTF">2000-01-01T00:00:00Z</dcterms:created>
  <dcterms:modified xsi:type="dcterms:W3CDTF">2000-01-01T00:00:00Z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ZdocSourceSha256">
    <vt:lpwstr>91b33c27c0c31bb981a7cc389a0961988706f9a00833e7ffdd07a681b8f27e81</vt:lpwstr>
  </property>
  <property fmtid="{D5CDD505-2E9C-101B-9397-08002B2CF9AE}" pid="3" name="EZdocPolicyVersion">
    <vt:lpwstr>layered-v2</vt:lpwstr>
  </property>
  <property fmtid="{D5CDD505-2E9C-101B-9397-08002B2CF9AE}" pid="4" name="EZdocExactFonts">
    <vt:i4>5</vt:i4>
  </property>
  <property fmtid="{D5CDD505-2E9C-101B-9397-08002B2CF9AE}" pid="5" name="EZdocSubstitutedFonts">
    <vt:i4>0</vt:i4>
  </property>
</Properties>
</file>