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Fraunces"/>
      <p:regular r:id="rId16"/>
    </p:embeddedFont>
    <p:embeddedFont>
      <p:font typeface="Fraunces Light"/>
      <p:regular r:id="rId17"/>
    </p:embeddedFont>
    <p:embeddedFont>
      <p:font typeface="Fraunces Medium"/>
      <p:regular r:id="rId18"/>
    </p:embeddedFont>
    <p:embeddedFont>
      <p:font typeface="Fraunces SemiBold"/>
      <p:regular r:id="rId19"/>
    </p:embeddedFont>
    <p:embeddedFont>
      <p:font typeface="Space Grotesk"/>
      <p:regular r:id="rId20"/>
    </p:embeddedFont>
    <p:embeddedFont>
      <p:font typeface="Space Grotesk SemiBold"/>
      <p:regular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xmlns="http://schemas.openxmlformats.org/package/2006/relationships" Id="rId16" Type="http://schemas.openxmlformats.org/officeDocument/2006/relationships/font" Target="fonts/ezdoc-fraunces-400-normal.fntdata"/><Relationship xmlns="http://schemas.openxmlformats.org/package/2006/relationships" Id="rId17" Type="http://schemas.openxmlformats.org/officeDocument/2006/relationships/font" Target="fonts/ezdoc-fraunces-300-normal.fntdata"/><Relationship xmlns="http://schemas.openxmlformats.org/package/2006/relationships" Id="rId18" Type="http://schemas.openxmlformats.org/officeDocument/2006/relationships/font" Target="fonts/ezdoc-fraunces-500-normal.fntdata"/><Relationship xmlns="http://schemas.openxmlformats.org/package/2006/relationships" Id="rId19" Type="http://schemas.openxmlformats.org/officeDocument/2006/relationships/font" Target="fonts/ezdoc-fraunces-600-normal.fntdata"/><Relationship xmlns="http://schemas.openxmlformats.org/package/2006/relationships" Id="rId20" Type="http://schemas.openxmlformats.org/officeDocument/2006/relationships/font" Target="fonts/ezdoc-space-grotesk-400-normal.fntdata"/><Relationship xmlns="http://schemas.openxmlformats.org/package/2006/relationships" Id="rId21" Type="http://schemas.openxmlformats.org/officeDocument/2006/relationships/font" Target="fonts/ezdoc-space-grotesk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9430"/>
            <a:ext cx="280729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D99A3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COMPANY OVERVIEW — 2025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462953"/>
            <a:ext cx="5086548" cy="1019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740"/>
              </a:lnSpc>
              <a:buNone/>
            </a:pPr>
            <a:r>
              <a:rPr lang="en-US" sz="8600" spc="-258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We shape</a:t>
            </a:r>
            <a:endParaRPr lang="en-US" sz="86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445913"/>
            <a:ext cx="2952353" cy="1019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740"/>
              </a:lnSpc>
              <a:buNone/>
            </a:pPr>
            <a:r>
              <a:rPr lang="en-US" sz="8600" i="1" spc="-258" kern="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ideas</a:t>
            </a:r>
            <a:endParaRPr lang="en-US" sz="8600" dirty="0"/>
          </a:p>
        </p:txBody>
      </p:sp>
      <p:sp>
        <p:nvSpPr>
          <p:cNvPr id="5" name="Text 4" descr=""/>
          <p:cNvSpPr/>
          <p:nvPr/>
        </p:nvSpPr>
        <p:spPr>
          <a:xfrm>
            <a:off x="3003153" y="2445913"/>
            <a:ext cx="2578894" cy="1019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740"/>
              </a:lnSpc>
              <a:buNone/>
            </a:pPr>
            <a:r>
              <a:rPr lang="en-US" sz="8600" spc="-258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 into</a:t>
            </a:r>
            <a:endParaRPr lang="en-US" sz="86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3428873"/>
            <a:ext cx="6908304" cy="1019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740"/>
              </a:lnSpc>
              <a:buNone/>
            </a:pPr>
            <a:r>
              <a:rPr lang="en-US" sz="8600" spc="-258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things people</a:t>
            </a:r>
            <a:endParaRPr lang="en-US" sz="86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4411833"/>
            <a:ext cx="2332534" cy="1019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740"/>
              </a:lnSpc>
              <a:buNone/>
            </a:pPr>
            <a:r>
              <a:rPr lang="en-US" sz="8600" spc="-258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use.</a:t>
            </a:r>
            <a:endParaRPr lang="en-US" sz="86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5943600"/>
            <a:ext cx="4165699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D2CFC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 40-person product design studio building digital and 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6153150"/>
            <a:ext cx="4164012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D1CEC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physical products from first sketch to shipped release.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870664"/>
            <a:ext cx="155515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C6532E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OUR MISSION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277826"/>
            <a:ext cx="5129907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We believe good </a:t>
            </a:r>
            <a:endParaRPr lang="en-US" sz="52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951422"/>
            <a:ext cx="3071812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design is </a:t>
            </a:r>
            <a:endParaRPr lang="en-US" sz="5200" dirty="0"/>
          </a:p>
        </p:txBody>
      </p:sp>
      <p:sp>
        <p:nvSpPr>
          <p:cNvPr id="5" name="Text 4" descr=""/>
          <p:cNvSpPr/>
          <p:nvPr/>
        </p:nvSpPr>
        <p:spPr>
          <a:xfrm>
            <a:off x="3122612" y="1951422"/>
            <a:ext cx="3253680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C6532E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 xml:space="preserve">a form of </a:t>
            </a:r>
            <a:endParaRPr lang="en-US" sz="52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625019"/>
            <a:ext cx="2722463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C6532E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respect</a:t>
            </a:r>
            <a:endParaRPr lang="en-US" sz="5200" dirty="0"/>
          </a:p>
        </p:txBody>
      </p:sp>
      <p:sp>
        <p:nvSpPr>
          <p:cNvPr id="7" name="Text 6" descr=""/>
          <p:cNvSpPr/>
          <p:nvPr/>
        </p:nvSpPr>
        <p:spPr>
          <a:xfrm>
            <a:off x="2773263" y="2625019"/>
            <a:ext cx="3142754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 — for the </a:t>
            </a:r>
            <a:endParaRPr lang="en-US" sz="52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3298615"/>
            <a:ext cx="4532213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person on the </a:t>
            </a:r>
            <a:endParaRPr lang="en-US" sz="5200" dirty="0"/>
          </a:p>
        </p:txBody>
      </p:sp>
      <p:sp>
        <p:nvSpPr>
          <p:cNvPr id="9" name="Text 8" descr=""/>
          <p:cNvSpPr/>
          <p:nvPr/>
        </p:nvSpPr>
        <p:spPr>
          <a:xfrm>
            <a:off x="4583013" y="3298615"/>
            <a:ext cx="2003623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i="1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other </a:t>
            </a:r>
            <a:endParaRPr lang="en-US" sz="52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3972211"/>
            <a:ext cx="1610320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i="1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side</a:t>
            </a:r>
            <a:endParaRPr lang="en-US" sz="5200" dirty="0"/>
          </a:p>
        </p:txBody>
      </p:sp>
      <p:sp>
        <p:nvSpPr>
          <p:cNvPr id="11" name="Text 10" descr=""/>
          <p:cNvSpPr/>
          <p:nvPr/>
        </p:nvSpPr>
        <p:spPr>
          <a:xfrm>
            <a:off x="1661120" y="3972211"/>
            <a:ext cx="4381698" cy="6736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04"/>
              </a:lnSpc>
              <a:buNone/>
            </a:pPr>
            <a:r>
              <a:rPr lang="en-US" sz="5200" spc="-104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 of the screen.</a:t>
            </a:r>
            <a:endParaRPr lang="en-US" sz="520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4849515"/>
            <a:ext cx="4616748" cy="233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40"/>
              </a:lnSpc>
              <a:buNone/>
            </a:pPr>
            <a:r>
              <a:rPr lang="en-US" sz="115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Field &amp; Form exists to make complex products feel obvious. </a:t>
            </a:r>
            <a:endParaRPr lang="en-US" sz="1150" dirty="0"/>
          </a:p>
        </p:txBody>
      </p:sp>
      <p:sp>
        <p:nvSpPr>
          <p:cNvPr id="13" name="Text 12" descr=""/>
          <p:cNvSpPr/>
          <p:nvPr/>
        </p:nvSpPr>
        <p:spPr>
          <a:xfrm>
            <a:off x="508000" y="5083175"/>
            <a:ext cx="4748609" cy="233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40"/>
              </a:lnSpc>
              <a:buNone/>
            </a:pPr>
            <a:r>
              <a:rPr lang="en-US" sz="115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We partner with teams who care about the difference a well-</a:t>
            </a:r>
            <a:endParaRPr lang="en-US" sz="1150" dirty="0"/>
          </a:p>
        </p:txBody>
      </p:sp>
      <p:sp>
        <p:nvSpPr>
          <p:cNvPr id="14" name="Text 13" descr=""/>
          <p:cNvSpPr/>
          <p:nvPr/>
        </p:nvSpPr>
        <p:spPr>
          <a:xfrm>
            <a:off x="508000" y="5316835"/>
            <a:ext cx="4477841" cy="233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40"/>
              </a:lnSpc>
              <a:buNone/>
            </a:pPr>
            <a:r>
              <a:rPr lang="en-US" sz="115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made detail makes, and we stay until the work is real — in </a:t>
            </a:r>
            <a:endParaRPr lang="en-US" sz="1150" dirty="0"/>
          </a:p>
        </p:txBody>
      </p:sp>
      <p:sp>
        <p:nvSpPr>
          <p:cNvPr id="15" name="Text 14" descr=""/>
          <p:cNvSpPr/>
          <p:nvPr/>
        </p:nvSpPr>
        <p:spPr>
          <a:xfrm>
            <a:off x="508000" y="5550495"/>
            <a:ext cx="4583112" cy="233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40"/>
              </a:lnSpc>
              <a:buNone/>
            </a:pPr>
            <a:r>
              <a:rPr lang="en-US" sz="115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someone's hands, on someone's phone, working the way it </a:t>
            </a:r>
            <a:endParaRPr lang="en-US" sz="11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5784155"/>
            <a:ext cx="970161" cy="233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40"/>
              </a:lnSpc>
              <a:buNone/>
            </a:pPr>
            <a:r>
              <a:rPr lang="en-US" sz="115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should.</a:t>
            </a:r>
            <a:endParaRPr lang="en-US" sz="1150" dirty="0"/>
          </a:p>
        </p:txBody>
      </p:sp>
      <p:sp>
        <p:nvSpPr>
          <p:cNvPr id="17" name="Text 16" descr=""/>
          <p:cNvSpPr/>
          <p:nvPr/>
        </p:nvSpPr>
        <p:spPr>
          <a:xfrm>
            <a:off x="508000" y="6479540"/>
            <a:ext cx="172531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FIELD &amp; FORM STUDIO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 / 09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711200"/>
            <a:ext cx="3374231" cy="711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spc="-120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What we</a:t>
            </a:r>
            <a:endParaRPr lang="en-US" sz="6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397000"/>
            <a:ext cx="1308795" cy="711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spc="-120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do</a:t>
            </a:r>
            <a:endParaRPr lang="en-US" sz="6000" dirty="0"/>
          </a:p>
        </p:txBody>
      </p:sp>
      <p:sp>
        <p:nvSpPr>
          <p:cNvPr id="4" name="Text 3" descr=""/>
          <p:cNvSpPr/>
          <p:nvPr/>
        </p:nvSpPr>
        <p:spPr>
          <a:xfrm>
            <a:off x="9017000" y="1607939"/>
            <a:ext cx="2904133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B2AEA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Four practices, one integrated team. Most </a:t>
            </a:r>
            <a:endParaRPr lang="en-US" sz="950" dirty="0"/>
          </a:p>
        </p:txBody>
      </p:sp>
      <p:sp>
        <p:nvSpPr>
          <p:cNvPr id="5" name="Text 4" descr=""/>
          <p:cNvSpPr/>
          <p:nvPr/>
        </p:nvSpPr>
        <p:spPr>
          <a:xfrm>
            <a:off x="9017000" y="1800920"/>
            <a:ext cx="2719288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B2AEA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engagements pull from more than one.</a:t>
            </a:r>
            <a:endParaRPr lang="en-US" sz="95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833370"/>
            <a:ext cx="693936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endParaRPr lang="en-US" sz="17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3251835"/>
            <a:ext cx="1388170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Product</a:t>
            </a:r>
            <a:endParaRPr lang="en-US" sz="19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3505140"/>
            <a:ext cx="1428155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Strategy</a:t>
            </a:r>
            <a:endParaRPr lang="en-US" sz="19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3944501"/>
            <a:ext cx="1607542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Discovery &amp; research</a:t>
            </a:r>
            <a:endParaRPr lang="en-US" sz="9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4236601"/>
            <a:ext cx="1220391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Roadmapping</a:t>
            </a:r>
            <a:endParaRPr lang="en-US" sz="9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4528701"/>
            <a:ext cx="1458317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Service blueprints</a:t>
            </a:r>
            <a:endParaRPr lang="en-US" sz="90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4820801"/>
            <a:ext cx="1499096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Concept validation</a:t>
            </a:r>
            <a:endParaRPr lang="en-US" sz="900" dirty="0"/>
          </a:p>
        </p:txBody>
      </p:sp>
      <p:sp>
        <p:nvSpPr>
          <p:cNvPr id="13" name="Text 12" descr=""/>
          <p:cNvSpPr/>
          <p:nvPr/>
        </p:nvSpPr>
        <p:spPr>
          <a:xfrm>
            <a:off x="3302000" y="2833370"/>
            <a:ext cx="725487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endParaRPr lang="en-US" sz="1700" dirty="0"/>
          </a:p>
        </p:txBody>
      </p:sp>
      <p:sp>
        <p:nvSpPr>
          <p:cNvPr id="14" name="Text 13" descr=""/>
          <p:cNvSpPr/>
          <p:nvPr/>
        </p:nvSpPr>
        <p:spPr>
          <a:xfrm>
            <a:off x="3302000" y="3251835"/>
            <a:ext cx="1231602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Digital</a:t>
            </a:r>
            <a:endParaRPr lang="en-US" sz="1900" dirty="0"/>
          </a:p>
        </p:txBody>
      </p:sp>
      <p:sp>
        <p:nvSpPr>
          <p:cNvPr id="15" name="Text 14" descr=""/>
          <p:cNvSpPr/>
          <p:nvPr/>
        </p:nvSpPr>
        <p:spPr>
          <a:xfrm>
            <a:off x="3302000" y="3505140"/>
            <a:ext cx="1254224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Design</a:t>
            </a:r>
            <a:endParaRPr lang="en-US" sz="1900" dirty="0"/>
          </a:p>
        </p:txBody>
      </p:sp>
      <p:sp>
        <p:nvSpPr>
          <p:cNvPr id="16" name="Text 15" descr=""/>
          <p:cNvSpPr/>
          <p:nvPr/>
        </p:nvSpPr>
        <p:spPr>
          <a:xfrm>
            <a:off x="3302000" y="3944501"/>
            <a:ext cx="1306612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UX / UI systems</a:t>
            </a:r>
            <a:endParaRPr lang="en-US" sz="900" dirty="0"/>
          </a:p>
        </p:txBody>
      </p:sp>
      <p:sp>
        <p:nvSpPr>
          <p:cNvPr id="17" name="Text 16" descr=""/>
          <p:cNvSpPr/>
          <p:nvPr/>
        </p:nvSpPr>
        <p:spPr>
          <a:xfrm>
            <a:off x="3302000" y="4236601"/>
            <a:ext cx="1327646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Design systems</a:t>
            </a:r>
            <a:endParaRPr lang="en-US" sz="900" dirty="0"/>
          </a:p>
        </p:txBody>
      </p:sp>
      <p:sp>
        <p:nvSpPr>
          <p:cNvPr id="18" name="Text 17" descr=""/>
          <p:cNvSpPr/>
          <p:nvPr/>
        </p:nvSpPr>
        <p:spPr>
          <a:xfrm>
            <a:off x="3302000" y="4528701"/>
            <a:ext cx="1121767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Prototyping</a:t>
            </a:r>
            <a:endParaRPr lang="en-US" sz="900" dirty="0"/>
          </a:p>
        </p:txBody>
      </p:sp>
      <p:sp>
        <p:nvSpPr>
          <p:cNvPr id="19" name="Text 18" descr=""/>
          <p:cNvSpPr/>
          <p:nvPr/>
        </p:nvSpPr>
        <p:spPr>
          <a:xfrm>
            <a:off x="3302000" y="4820801"/>
            <a:ext cx="1183481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Mobile &amp; web</a:t>
            </a:r>
            <a:endParaRPr lang="en-US" sz="900" dirty="0"/>
          </a:p>
        </p:txBody>
      </p:sp>
      <p:sp>
        <p:nvSpPr>
          <p:cNvPr id="20" name="Text 19" descr=""/>
          <p:cNvSpPr/>
          <p:nvPr/>
        </p:nvSpPr>
        <p:spPr>
          <a:xfrm>
            <a:off x="6096000" y="2833370"/>
            <a:ext cx="713581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endParaRPr lang="en-US" sz="1700" dirty="0"/>
          </a:p>
        </p:txBody>
      </p:sp>
      <p:sp>
        <p:nvSpPr>
          <p:cNvPr id="21" name="Text 20" descr=""/>
          <p:cNvSpPr/>
          <p:nvPr/>
        </p:nvSpPr>
        <p:spPr>
          <a:xfrm>
            <a:off x="6096000" y="3251835"/>
            <a:ext cx="1602680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Industrial</a:t>
            </a:r>
            <a:endParaRPr lang="en-US" sz="1900" dirty="0"/>
          </a:p>
        </p:txBody>
      </p:sp>
      <p:sp>
        <p:nvSpPr>
          <p:cNvPr id="22" name="Text 21" descr=""/>
          <p:cNvSpPr/>
          <p:nvPr/>
        </p:nvSpPr>
        <p:spPr>
          <a:xfrm>
            <a:off x="6096000" y="3505140"/>
            <a:ext cx="1254224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Design</a:t>
            </a:r>
            <a:endParaRPr lang="en-US" sz="1900" dirty="0"/>
          </a:p>
        </p:txBody>
      </p:sp>
      <p:sp>
        <p:nvSpPr>
          <p:cNvPr id="23" name="Text 22" descr=""/>
          <p:cNvSpPr/>
          <p:nvPr/>
        </p:nvSpPr>
        <p:spPr>
          <a:xfrm>
            <a:off x="6096000" y="3944501"/>
            <a:ext cx="1365151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Hardware &amp; form</a:t>
            </a:r>
            <a:endParaRPr lang="en-US" sz="900" dirty="0"/>
          </a:p>
        </p:txBody>
      </p:sp>
      <p:sp>
        <p:nvSpPr>
          <p:cNvPr id="24" name="Text 23" descr=""/>
          <p:cNvSpPr/>
          <p:nvPr/>
        </p:nvSpPr>
        <p:spPr>
          <a:xfrm>
            <a:off x="6096000" y="4236601"/>
            <a:ext cx="1121767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Prototyping</a:t>
            </a:r>
            <a:endParaRPr lang="en-US" sz="900" dirty="0"/>
          </a:p>
        </p:txBody>
      </p:sp>
      <p:sp>
        <p:nvSpPr>
          <p:cNvPr id="25" name="Text 24" descr=""/>
          <p:cNvSpPr/>
          <p:nvPr/>
        </p:nvSpPr>
        <p:spPr>
          <a:xfrm>
            <a:off x="6096000" y="4528701"/>
            <a:ext cx="1766689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Design for manufacture</a:t>
            </a:r>
            <a:endParaRPr lang="en-US" sz="900" dirty="0"/>
          </a:p>
        </p:txBody>
      </p:sp>
      <p:sp>
        <p:nvSpPr>
          <p:cNvPr id="26" name="Text 25" descr=""/>
          <p:cNvSpPr/>
          <p:nvPr/>
        </p:nvSpPr>
        <p:spPr>
          <a:xfrm>
            <a:off x="6096000" y="4820801"/>
            <a:ext cx="1323181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Materials &amp; CMF</a:t>
            </a:r>
            <a:endParaRPr lang="en-US" sz="900" dirty="0"/>
          </a:p>
        </p:txBody>
      </p:sp>
      <p:sp>
        <p:nvSpPr>
          <p:cNvPr id="27" name="Text 26" descr=""/>
          <p:cNvSpPr/>
          <p:nvPr/>
        </p:nvSpPr>
        <p:spPr>
          <a:xfrm>
            <a:off x="8890000" y="2833370"/>
            <a:ext cx="725587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04</a:t>
            </a:r>
            <a:endParaRPr lang="en-US" sz="1700" dirty="0"/>
          </a:p>
        </p:txBody>
      </p:sp>
      <p:sp>
        <p:nvSpPr>
          <p:cNvPr id="28" name="Text 27" descr=""/>
          <p:cNvSpPr/>
          <p:nvPr/>
        </p:nvSpPr>
        <p:spPr>
          <a:xfrm>
            <a:off x="8890000" y="3251835"/>
            <a:ext cx="1405235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Brand &amp;</a:t>
            </a:r>
            <a:endParaRPr lang="en-US" sz="1900" dirty="0"/>
          </a:p>
        </p:txBody>
      </p:sp>
      <p:sp>
        <p:nvSpPr>
          <p:cNvPr id="29" name="Text 28" descr=""/>
          <p:cNvSpPr/>
          <p:nvPr/>
        </p:nvSpPr>
        <p:spPr>
          <a:xfrm>
            <a:off x="8890000" y="3505140"/>
            <a:ext cx="1279624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95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Motion</a:t>
            </a:r>
            <a:endParaRPr lang="en-US" sz="1900" dirty="0"/>
          </a:p>
        </p:txBody>
      </p:sp>
      <p:sp>
        <p:nvSpPr>
          <p:cNvPr id="30" name="Text 29" descr=""/>
          <p:cNvSpPr/>
          <p:nvPr/>
        </p:nvSpPr>
        <p:spPr>
          <a:xfrm>
            <a:off x="8890000" y="3944501"/>
            <a:ext cx="1393230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Identity systems</a:t>
            </a:r>
            <a:endParaRPr lang="en-US" sz="900" dirty="0"/>
          </a:p>
        </p:txBody>
      </p:sp>
      <p:sp>
        <p:nvSpPr>
          <p:cNvPr id="31" name="Text 30" descr=""/>
          <p:cNvSpPr/>
          <p:nvPr/>
        </p:nvSpPr>
        <p:spPr>
          <a:xfrm>
            <a:off x="8890000" y="4236601"/>
            <a:ext cx="1118394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Motion &amp; 3D</a:t>
            </a:r>
            <a:endParaRPr lang="en-US" sz="900" dirty="0"/>
          </a:p>
        </p:txBody>
      </p:sp>
      <p:sp>
        <p:nvSpPr>
          <p:cNvPr id="32" name="Text 31" descr=""/>
          <p:cNvSpPr/>
          <p:nvPr/>
        </p:nvSpPr>
        <p:spPr>
          <a:xfrm>
            <a:off x="8890000" y="4528701"/>
            <a:ext cx="1025922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Guidelines</a:t>
            </a:r>
            <a:endParaRPr lang="en-US" sz="900" dirty="0"/>
          </a:p>
        </p:txBody>
      </p:sp>
      <p:sp>
        <p:nvSpPr>
          <p:cNvPr id="33" name="Text 32" descr=""/>
          <p:cNvSpPr/>
          <p:nvPr/>
        </p:nvSpPr>
        <p:spPr>
          <a:xfrm>
            <a:off x="8890000" y="4820801"/>
            <a:ext cx="1255613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B6B2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Launch assets</a:t>
            </a:r>
            <a:endParaRPr lang="en-US" sz="900" dirty="0"/>
          </a:p>
        </p:txBody>
      </p:sp>
      <p:sp>
        <p:nvSpPr>
          <p:cNvPr id="34" name="Text 33" descr=""/>
          <p:cNvSpPr/>
          <p:nvPr/>
        </p:nvSpPr>
        <p:spPr>
          <a:xfrm>
            <a:off x="508000" y="6479540"/>
            <a:ext cx="124162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CAPABILITIES</a:t>
            </a:r>
            <a:endParaRPr lang="en-US" sz="650" dirty="0"/>
          </a:p>
        </p:txBody>
      </p:sp>
      <p:sp>
        <p:nvSpPr>
          <p:cNvPr id="35" name="Text 34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 / 09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1324471"/>
            <a:ext cx="274964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70" kern="0" dirty="0">
                <a:solidFill>
                  <a:srgbClr val="C6532E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SIGNATURE PROJECT · FINTECH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676642"/>
            <a:ext cx="3897809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17141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Rebuilding a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255683"/>
            <a:ext cx="3806130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17141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bank people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2834723"/>
            <a:ext cx="2637532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i="1" spc="-96" kern="0" dirty="0">
                <a:solidFill>
                  <a:srgbClr val="17141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actually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2688332" y="2834723"/>
            <a:ext cx="2089745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17141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 open.</a:t>
            </a:r>
            <a:endParaRPr lang="en-US" sz="48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3550543"/>
            <a:ext cx="3905746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We redesigned Alderquill's mobile banking from the 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3767038"/>
            <a:ext cx="4110137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account model up — a new information architecture, a 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3983534"/>
            <a:ext cx="3746500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4A463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component library, and a calmer visual language.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4638814"/>
            <a:ext cx="2213669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spc="-180" kern="0" dirty="0">
                <a:solidFill>
                  <a:srgbClr val="C6532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+63%</a:t>
            </a:r>
            <a:endParaRPr lang="en-US" sz="60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5279529"/>
            <a:ext cx="152340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17141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DAILY ACTIVE USERS 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5412879"/>
            <a:ext cx="1671637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17141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WITHIN TWO QUARTERS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2670869" y="4638814"/>
            <a:ext cx="2208312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spc="-180" kern="0" dirty="0">
                <a:solidFill>
                  <a:srgbClr val="C6532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4.8★</a:t>
            </a:r>
            <a:endParaRPr lang="en-US" sz="6000" dirty="0"/>
          </a:p>
        </p:txBody>
      </p:sp>
      <p:sp>
        <p:nvSpPr>
          <p:cNvPr id="14" name="Text 13" descr=""/>
          <p:cNvSpPr/>
          <p:nvPr/>
        </p:nvSpPr>
        <p:spPr>
          <a:xfrm>
            <a:off x="2670869" y="5279529"/>
            <a:ext cx="164137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17141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APP STORE RATING, UP 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2670869" y="5412879"/>
            <a:ext cx="933152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17141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FROM 3.1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6479540"/>
            <a:ext cx="204728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CASE STUDY — ALDERQUILL</a:t>
            </a:r>
            <a:endParaRPr lang="en-US" sz="650" dirty="0"/>
          </a:p>
        </p:txBody>
      </p:sp>
      <p:sp>
        <p:nvSpPr>
          <p:cNvPr id="17" name="Text 16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04 / 09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8847038" y="1324471"/>
            <a:ext cx="283696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00"/>
              </a:lnSpc>
              <a:buNone/>
            </a:pPr>
            <a:r>
              <a:rPr lang="en-US" sz="750" spc="270" kern="0" dirty="0">
                <a:solidFill>
                  <a:srgbClr val="D99A3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SIGNATURE PROJECT · MOBILITY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6950670" y="1676642"/>
            <a:ext cx="4733330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An EV interface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7084516" y="2255683"/>
            <a:ext cx="4599483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that keeps eyes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7970837" y="2834723"/>
            <a:ext cx="2297013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on the 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9810651" y="2834723"/>
            <a:ext cx="1873349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4560"/>
              </a:lnSpc>
              <a:buNone/>
            </a:pPr>
            <a:r>
              <a:rPr lang="en-US" sz="4800" i="1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road.</a:t>
            </a:r>
            <a:endParaRPr lang="en-US" sz="4800" dirty="0"/>
          </a:p>
        </p:txBody>
      </p:sp>
      <p:sp>
        <p:nvSpPr>
          <p:cNvPr id="7" name="Text 6" descr=""/>
          <p:cNvSpPr/>
          <p:nvPr/>
        </p:nvSpPr>
        <p:spPr>
          <a:xfrm>
            <a:off x="7426325" y="3550543"/>
            <a:ext cx="4257675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705"/>
              </a:lnSpc>
              <a:buNone/>
            </a:pPr>
            <a:r>
              <a:rPr lang="en-US" sz="1100" dirty="0">
                <a:solidFill>
                  <a:srgbClr val="CECCC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 ground-up in-vehicle experience for Volta — hardware, 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7712273" y="3767038"/>
            <a:ext cx="3971726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705"/>
              </a:lnSpc>
              <a:buNone/>
            </a:pPr>
            <a:r>
              <a:rPr lang="en-US" sz="1100" dirty="0">
                <a:solidFill>
                  <a:srgbClr val="CECCC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software, and voice designed as one system, tested 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9635033" y="3983534"/>
            <a:ext cx="2048966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705"/>
              </a:lnSpc>
              <a:buNone/>
            </a:pPr>
            <a:r>
              <a:rPr lang="en-US" sz="1100" dirty="0">
                <a:solidFill>
                  <a:srgbClr val="CECCC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across 200+ real drives.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7734399" y="4638814"/>
            <a:ext cx="2146201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5100"/>
              </a:lnSpc>
              <a:buNone/>
            </a:pPr>
            <a:r>
              <a:rPr lang="en-US" sz="6000" spc="-180" kern="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−41%</a:t>
            </a:r>
            <a:endParaRPr lang="en-US" sz="6000" dirty="0"/>
          </a:p>
        </p:txBody>
      </p:sp>
      <p:sp>
        <p:nvSpPr>
          <p:cNvPr id="11" name="Text 10" descr=""/>
          <p:cNvSpPr/>
          <p:nvPr/>
        </p:nvSpPr>
        <p:spPr>
          <a:xfrm>
            <a:off x="7787779" y="5279529"/>
            <a:ext cx="180082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F4EFE6">
                    <a:alpha val="70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GLANCE TIME AWAY FROM     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8612485" y="5412879"/>
            <a:ext cx="976114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B6B6A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ROAD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10795496" y="4638814"/>
            <a:ext cx="888504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5100"/>
              </a:lnSpc>
              <a:buNone/>
            </a:pPr>
            <a:r>
              <a:rPr lang="en-US" sz="6000" spc="-180" kern="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9</a:t>
            </a:r>
            <a:endParaRPr lang="en-US" sz="6000" dirty="0"/>
          </a:p>
        </p:txBody>
      </p:sp>
      <p:sp>
        <p:nvSpPr>
          <p:cNvPr id="14" name="Text 13" descr=""/>
          <p:cNvSpPr/>
          <p:nvPr/>
        </p:nvSpPr>
        <p:spPr>
          <a:xfrm>
            <a:off x="10117633" y="5279529"/>
            <a:ext cx="156636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F4EFE6">
                    <a:alpha val="70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MARKETS SHIPPED IN    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10632579" y="5412879"/>
            <a:ext cx="1051421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B6B6A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FIRST YEAR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6479540"/>
            <a:ext cx="169803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CASE STUDY — VOLTA</a:t>
            </a:r>
            <a:endParaRPr lang="en-US" sz="650" dirty="0"/>
          </a:p>
        </p:txBody>
      </p:sp>
      <p:sp>
        <p:nvSpPr>
          <p:cNvPr id="17" name="Text 16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05 / 09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1324471"/>
            <a:ext cx="268039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70" kern="0" dirty="0">
                <a:solidFill>
                  <a:srgbClr val="E6DCC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SIGNATURE PROJECT · HEALTH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676642"/>
            <a:ext cx="4458990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home device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255683"/>
            <a:ext cx="3570784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nurse can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2834723"/>
            <a:ext cx="1894086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trust 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1944886" y="2834723"/>
            <a:ext cx="2007791" cy="5876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4800" i="1" spc="-96" kern="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blind.</a:t>
            </a:r>
            <a:endParaRPr lang="en-US" sz="48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3550543"/>
            <a:ext cx="4377531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E5D3C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For Curra we designed a connected diagnostic device and 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3767038"/>
            <a:ext cx="4048423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E5D3C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companion app — form, firmware UI, and packaging — 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3983534"/>
            <a:ext cx="2566690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E5D3C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cleared and in patients' homes.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4638814"/>
            <a:ext cx="1857772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spc="-180" kern="0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92%</a:t>
            </a:r>
            <a:endParaRPr lang="en-US" sz="60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5279529"/>
            <a:ext cx="1358503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F4EFE6">
                    <a:alpha val="72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FIRST-TRY SETUP    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5412879"/>
            <a:ext cx="1652687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D8BBA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SUCCESS, UNASSISTED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2314972" y="4638814"/>
            <a:ext cx="2307431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spc="-180" kern="0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18mo</a:t>
            </a:r>
            <a:endParaRPr lang="en-US" sz="6000" dirty="0"/>
          </a:p>
        </p:txBody>
      </p:sp>
      <p:sp>
        <p:nvSpPr>
          <p:cNvPr id="14" name="Text 13" descr=""/>
          <p:cNvSpPr/>
          <p:nvPr/>
        </p:nvSpPr>
        <p:spPr>
          <a:xfrm>
            <a:off x="2314972" y="5279529"/>
            <a:ext cx="167441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F4EFE6">
                    <a:alpha val="72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CONCEPT TO FICTIONAL    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2314972" y="5412879"/>
            <a:ext cx="121037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spc="75" kern="0" dirty="0">
                <a:solidFill>
                  <a:srgbClr val="D8BBA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DEMO LAUNCH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6479540"/>
            <a:ext cx="172610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CASE STUDY — CURRA</a:t>
            </a:r>
            <a:endParaRPr lang="en-US" sz="650" dirty="0"/>
          </a:p>
        </p:txBody>
      </p:sp>
      <p:sp>
        <p:nvSpPr>
          <p:cNvPr id="17" name="Text 16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06 / 09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646430"/>
            <a:ext cx="163482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C6532E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HOW WE WORK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050163"/>
            <a:ext cx="4551958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12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Small teams, </a:t>
            </a:r>
            <a:endParaRPr lang="en-US" sz="5600" dirty="0"/>
          </a:p>
        </p:txBody>
      </p:sp>
      <p:sp>
        <p:nvSpPr>
          <p:cNvPr id="4" name="Text 3" descr=""/>
          <p:cNvSpPr/>
          <p:nvPr/>
        </p:nvSpPr>
        <p:spPr>
          <a:xfrm>
            <a:off x="4602758" y="1050163"/>
            <a:ext cx="2031802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12" kern="0" dirty="0">
                <a:solidFill>
                  <a:srgbClr val="3F5642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 xml:space="preserve">tight </a:t>
            </a:r>
            <a:endParaRPr lang="en-US" sz="56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1690223"/>
            <a:ext cx="2251571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12" kern="0" dirty="0">
                <a:solidFill>
                  <a:srgbClr val="3F5642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loops</a:t>
            </a:r>
            <a:endParaRPr lang="en-US" sz="5600" dirty="0"/>
          </a:p>
        </p:txBody>
      </p:sp>
      <p:sp>
        <p:nvSpPr>
          <p:cNvPr id="6" name="Text 5" descr=""/>
          <p:cNvSpPr/>
          <p:nvPr/>
        </p:nvSpPr>
        <p:spPr>
          <a:xfrm>
            <a:off x="2302371" y="1690223"/>
            <a:ext cx="3826173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12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, and a bias </a:t>
            </a:r>
            <a:endParaRPr lang="en-US" sz="56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2330283"/>
            <a:ext cx="5144393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12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toward making </a:t>
            </a:r>
            <a:endParaRPr lang="en-US" sz="56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2970343"/>
            <a:ext cx="3840758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12" kern="0" dirty="0">
                <a:solidFill>
                  <a:srgbClr val="171412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things real.</a:t>
            </a:r>
            <a:endParaRPr lang="en-US" sz="5600" dirty="0"/>
          </a:p>
        </p:txBody>
      </p:sp>
      <p:sp>
        <p:nvSpPr>
          <p:cNvPr id="9" name="Text 8" descr=""/>
          <p:cNvSpPr/>
          <p:nvPr/>
        </p:nvSpPr>
        <p:spPr>
          <a:xfrm>
            <a:off x="609997" y="4956612"/>
            <a:ext cx="519807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5375712"/>
            <a:ext cx="1084362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171412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Frame</a:t>
            </a:r>
            <a:endParaRPr lang="en-US" sz="16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5733852"/>
            <a:ext cx="2505472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Two weeks to align on the real problem, </a:t>
            </a:r>
            <a:endParaRPr lang="en-US" sz="85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5901134"/>
            <a:ext cx="2365474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the users, and what "done" looks like 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508000" y="6068417"/>
            <a:ext cx="1466056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before pixels move.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3457277" y="4956612"/>
            <a:ext cx="54024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4" descr=""/>
          <p:cNvSpPr/>
          <p:nvPr/>
        </p:nvSpPr>
        <p:spPr>
          <a:xfrm>
            <a:off x="3365500" y="5375712"/>
            <a:ext cx="1209576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171412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Explore</a:t>
            </a:r>
            <a:endParaRPr lang="en-US" sz="1600" dirty="0"/>
          </a:p>
        </p:txBody>
      </p:sp>
      <p:sp>
        <p:nvSpPr>
          <p:cNvPr id="16" name="Text 15" descr=""/>
          <p:cNvSpPr/>
          <p:nvPr/>
        </p:nvSpPr>
        <p:spPr>
          <a:xfrm>
            <a:off x="3365500" y="5733852"/>
            <a:ext cx="2396430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Divergent concepts, fast prototypes, </a:t>
            </a:r>
            <a:endParaRPr lang="en-US" sz="850" dirty="0"/>
          </a:p>
        </p:txBody>
      </p:sp>
      <p:sp>
        <p:nvSpPr>
          <p:cNvPr id="17" name="Text 16" descr=""/>
          <p:cNvSpPr/>
          <p:nvPr/>
        </p:nvSpPr>
        <p:spPr>
          <a:xfrm>
            <a:off x="3365500" y="5901134"/>
            <a:ext cx="2508250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and honest critique. We show early and </a:t>
            </a:r>
            <a:endParaRPr lang="en-US" sz="850" dirty="0"/>
          </a:p>
        </p:txBody>
      </p:sp>
      <p:sp>
        <p:nvSpPr>
          <p:cNvPr id="18" name="Text 17" descr=""/>
          <p:cNvSpPr/>
          <p:nvPr/>
        </p:nvSpPr>
        <p:spPr>
          <a:xfrm>
            <a:off x="3365500" y="6068417"/>
            <a:ext cx="772815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often.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6318647" y="4956612"/>
            <a:ext cx="532507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9" descr=""/>
          <p:cNvSpPr/>
          <p:nvPr/>
        </p:nvSpPr>
        <p:spPr>
          <a:xfrm>
            <a:off x="6223000" y="5375712"/>
            <a:ext cx="1088231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171412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Refine</a:t>
            </a:r>
            <a:endParaRPr lang="en-US" sz="1600" dirty="0"/>
          </a:p>
        </p:txBody>
      </p:sp>
      <p:sp>
        <p:nvSpPr>
          <p:cNvPr id="21" name="Text 20" descr=""/>
          <p:cNvSpPr/>
          <p:nvPr/>
        </p:nvSpPr>
        <p:spPr>
          <a:xfrm>
            <a:off x="6223000" y="5733852"/>
            <a:ext cx="2609751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We narrow to one direction, test with real </a:t>
            </a:r>
            <a:endParaRPr lang="en-US" sz="850" dirty="0"/>
          </a:p>
        </p:txBody>
      </p:sp>
      <p:sp>
        <p:nvSpPr>
          <p:cNvPr id="22" name="Text 21" descr=""/>
          <p:cNvSpPr/>
          <p:nvPr/>
        </p:nvSpPr>
        <p:spPr>
          <a:xfrm>
            <a:off x="6223000" y="5901134"/>
            <a:ext cx="2489597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people, and build a system that scales.</a:t>
            </a:r>
            <a:endParaRPr lang="en-US" sz="850" dirty="0"/>
          </a:p>
        </p:txBody>
      </p:sp>
      <p:sp>
        <p:nvSpPr>
          <p:cNvPr id="23" name="Text 22" descr=""/>
          <p:cNvSpPr/>
          <p:nvPr/>
        </p:nvSpPr>
        <p:spPr>
          <a:xfrm>
            <a:off x="9172277" y="4956612"/>
            <a:ext cx="540345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3" descr=""/>
          <p:cNvSpPr/>
          <p:nvPr/>
        </p:nvSpPr>
        <p:spPr>
          <a:xfrm>
            <a:off x="9080500" y="5375712"/>
            <a:ext cx="895251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171412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Ship</a:t>
            </a:r>
            <a:endParaRPr lang="en-US" sz="1600" dirty="0"/>
          </a:p>
        </p:txBody>
      </p:sp>
      <p:sp>
        <p:nvSpPr>
          <p:cNvPr id="25" name="Text 24" descr=""/>
          <p:cNvSpPr/>
          <p:nvPr/>
        </p:nvSpPr>
        <p:spPr>
          <a:xfrm>
            <a:off x="9080500" y="5733852"/>
            <a:ext cx="2519958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We embed with your engineers through </a:t>
            </a:r>
            <a:endParaRPr lang="en-US" sz="850" dirty="0"/>
          </a:p>
        </p:txBody>
      </p:sp>
      <p:sp>
        <p:nvSpPr>
          <p:cNvPr id="26" name="Text 25" descr=""/>
          <p:cNvSpPr/>
          <p:nvPr/>
        </p:nvSpPr>
        <p:spPr>
          <a:xfrm>
            <a:off x="9080500" y="5901134"/>
            <a:ext cx="2528491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544F4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launch — design isn't done until it's live.</a:t>
            </a:r>
            <a:endParaRPr lang="en-US" sz="850" dirty="0"/>
          </a:p>
        </p:txBody>
      </p:sp>
      <p:sp>
        <p:nvSpPr>
          <p:cNvPr id="27" name="Text 26" descr=""/>
          <p:cNvSpPr/>
          <p:nvPr/>
        </p:nvSpPr>
        <p:spPr>
          <a:xfrm>
            <a:off x="508000" y="6479540"/>
            <a:ext cx="125263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OUR PROCESS</a:t>
            </a:r>
            <a:endParaRPr lang="en-US" sz="650" dirty="0"/>
          </a:p>
        </p:txBody>
      </p:sp>
      <p:sp>
        <p:nvSpPr>
          <p:cNvPr id="28" name="Text 27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07 / 09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1073864"/>
            <a:ext cx="144234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D99A3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THE STUDIO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441466"/>
            <a:ext cx="4062710" cy="6369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940"/>
              </a:lnSpc>
              <a:buNone/>
            </a:pPr>
            <a:r>
              <a:rPr lang="en-US" sz="5200" spc="-104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Forty people</a:t>
            </a:r>
            <a:endParaRPr lang="en-US" sz="52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068826"/>
            <a:ext cx="1848743" cy="6369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940"/>
              </a:lnSpc>
              <a:buNone/>
            </a:pPr>
            <a:r>
              <a:rPr lang="en-US" sz="5200" spc="-104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who </a:t>
            </a:r>
            <a:endParaRPr lang="en-US" sz="5200" dirty="0"/>
          </a:p>
        </p:txBody>
      </p:sp>
      <p:sp>
        <p:nvSpPr>
          <p:cNvPr id="5" name="Text 4" descr=""/>
          <p:cNvSpPr/>
          <p:nvPr/>
        </p:nvSpPr>
        <p:spPr>
          <a:xfrm>
            <a:off x="1899543" y="2068826"/>
            <a:ext cx="2095401" cy="6369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940"/>
              </a:lnSpc>
              <a:buNone/>
            </a:pPr>
            <a:r>
              <a:rPr lang="en-US" sz="5200" i="1" spc="-104" kern="0" dirty="0">
                <a:solidFill>
                  <a:srgbClr val="D99A3F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sweat</a:t>
            </a:r>
            <a:endParaRPr lang="en-US" sz="52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696186"/>
            <a:ext cx="3512542" cy="6369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940"/>
              </a:lnSpc>
              <a:buNone/>
            </a:pPr>
            <a:r>
              <a:rPr lang="en-US" sz="5200" spc="-104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the details.</a:t>
            </a:r>
            <a:endParaRPr lang="en-US" sz="52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3477915"/>
            <a:ext cx="3762474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050" dirty="0">
                <a:solidFill>
                  <a:srgbClr val="CECCC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Strategists, designers, and engineers who sit in the </a:t>
            </a:r>
            <a:endParaRPr lang="en-US" sz="105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3691235"/>
            <a:ext cx="3981648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050" dirty="0">
                <a:solidFill>
                  <a:srgbClr val="CECCC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same room — flat, senior, and allergic to hand-offs that </a:t>
            </a:r>
            <a:endParaRPr lang="en-US" sz="105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3904555"/>
            <a:ext cx="1181199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050" dirty="0">
                <a:solidFill>
                  <a:srgbClr val="CECCC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lose intent.</a:t>
            </a:r>
            <a:endParaRPr lang="en-US" sz="105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4532277"/>
            <a:ext cx="880963" cy="3793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2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14</a:t>
            </a:r>
            <a:endParaRPr lang="en-US" sz="32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4907776"/>
            <a:ext cx="171708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40" kern="0" dirty="0">
                <a:solidFill>
                  <a:srgbClr val="F4EFE6">
                    <a:alpha val="72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Product &amp; UX designers   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3327400" y="4532277"/>
            <a:ext cx="699492" cy="3793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2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9</a:t>
            </a:r>
            <a:endParaRPr lang="en-US" sz="3200" dirty="0"/>
          </a:p>
        </p:txBody>
      </p:sp>
      <p:sp>
        <p:nvSpPr>
          <p:cNvPr id="13" name="Text 12" descr=""/>
          <p:cNvSpPr/>
          <p:nvPr/>
        </p:nvSpPr>
        <p:spPr>
          <a:xfrm>
            <a:off x="3327400" y="4907776"/>
            <a:ext cx="152777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40" kern="0" dirty="0">
                <a:solidFill>
                  <a:srgbClr val="F4EFE6">
                    <a:alpha val="72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Industrial designers  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508000" y="5298047"/>
            <a:ext cx="662682" cy="3793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2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7</a:t>
            </a:r>
            <a:endParaRPr lang="en-US" sz="3200" dirty="0"/>
          </a:p>
        </p:txBody>
      </p:sp>
      <p:sp>
        <p:nvSpPr>
          <p:cNvPr id="15" name="Text 14" descr=""/>
          <p:cNvSpPr/>
          <p:nvPr/>
        </p:nvSpPr>
        <p:spPr>
          <a:xfrm>
            <a:off x="508000" y="5673546"/>
            <a:ext cx="138400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40" kern="0" dirty="0">
                <a:solidFill>
                  <a:srgbClr val="F4EFE6">
                    <a:alpha val="72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Design engineers  </a:t>
            </a:r>
            <a:endParaRPr lang="en-US" sz="800" dirty="0"/>
          </a:p>
        </p:txBody>
      </p:sp>
      <p:sp>
        <p:nvSpPr>
          <p:cNvPr id="16" name="Text 15" descr=""/>
          <p:cNvSpPr/>
          <p:nvPr/>
        </p:nvSpPr>
        <p:spPr>
          <a:xfrm>
            <a:off x="3327400" y="5298047"/>
            <a:ext cx="902891" cy="3793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200" dirty="0">
                <a:solidFill>
                  <a:srgbClr val="D99A3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10</a:t>
            </a:r>
            <a:endParaRPr lang="en-US" sz="3200" dirty="0"/>
          </a:p>
        </p:txBody>
      </p:sp>
      <p:sp>
        <p:nvSpPr>
          <p:cNvPr id="17" name="Text 16" descr=""/>
          <p:cNvSpPr/>
          <p:nvPr/>
        </p:nvSpPr>
        <p:spPr>
          <a:xfrm>
            <a:off x="3327400" y="5673546"/>
            <a:ext cx="162887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40" kern="0" dirty="0">
                <a:solidFill>
                  <a:srgbClr val="F4EFE6">
                    <a:alpha val="72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Strategy, brand &amp; ops  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508000" y="6479540"/>
            <a:ext cx="104199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OUR TEAM</a:t>
            </a:r>
            <a:endParaRPr lang="en-US" sz="650" dirty="0"/>
          </a:p>
        </p:txBody>
      </p:sp>
      <p:sp>
        <p:nvSpPr>
          <p:cNvPr id="19" name="Text 18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08 / 09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8629650" y="704850"/>
            <a:ext cx="3054350" cy="3136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2470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hello@fieldandform.co</a:t>
            </a:r>
            <a:endParaRPr lang="en-US" sz="1900" dirty="0"/>
          </a:p>
        </p:txBody>
      </p:sp>
      <p:sp>
        <p:nvSpPr>
          <p:cNvPr id="3" name="Text 2" descr=""/>
          <p:cNvSpPr/>
          <p:nvPr/>
        </p:nvSpPr>
        <p:spPr>
          <a:xfrm>
            <a:off x="9409410" y="1018480"/>
            <a:ext cx="2274590" cy="3136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2470"/>
              </a:lnSpc>
              <a:buNone/>
            </a:pPr>
            <a:r>
              <a:rPr lang="en-US" sz="19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fieldandform.co</a:t>
            </a:r>
            <a:endParaRPr lang="en-US" sz="19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704400"/>
            <a:ext cx="194290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E8C8B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START A PROJECT</a:t>
            </a:r>
            <a:endParaRPr lang="en-US" sz="8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2105720"/>
            <a:ext cx="4718744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750"/>
              </a:lnSpc>
              <a:buNone/>
            </a:pPr>
            <a:r>
              <a:rPr lang="en-US" sz="7500" spc="-225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Let's make</a:t>
            </a:r>
            <a:endParaRPr lang="en-US" sz="75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962970"/>
            <a:ext cx="4964013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750"/>
              </a:lnSpc>
              <a:buNone/>
            </a:pPr>
            <a:r>
              <a:rPr lang="en-US" sz="7500" spc="-225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 xml:space="preserve">something </a:t>
            </a:r>
            <a:endParaRPr lang="en-US" sz="7500" dirty="0"/>
          </a:p>
        </p:txBody>
      </p:sp>
      <p:sp>
        <p:nvSpPr>
          <p:cNvPr id="7" name="Text 6" descr=""/>
          <p:cNvSpPr/>
          <p:nvPr/>
        </p:nvSpPr>
        <p:spPr>
          <a:xfrm>
            <a:off x="5014813" y="2962970"/>
            <a:ext cx="2178844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750"/>
              </a:lnSpc>
              <a:buNone/>
            </a:pPr>
            <a:r>
              <a:rPr lang="en-US" sz="7500" i="1" spc="-225" kern="0" dirty="0">
                <a:solidFill>
                  <a:srgbClr val="F4EFE6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real.</a:t>
            </a:r>
            <a:endParaRPr lang="en-US" sz="75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4469190"/>
            <a:ext cx="1055390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E8C8B1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STEP ONE</a:t>
            </a:r>
            <a:endParaRPr lang="en-US" sz="7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4674930"/>
            <a:ext cx="2810073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A 30-minute call to see if </a:t>
            </a:r>
            <a:endParaRPr lang="en-US" sz="16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4918710"/>
            <a:ext cx="1547217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there's a fit.</a:t>
            </a:r>
            <a:endParaRPr lang="en-US" sz="1600" dirty="0"/>
          </a:p>
        </p:txBody>
      </p:sp>
      <p:sp>
        <p:nvSpPr>
          <p:cNvPr id="11" name="Text 10" descr=""/>
          <p:cNvSpPr/>
          <p:nvPr/>
        </p:nvSpPr>
        <p:spPr>
          <a:xfrm>
            <a:off x="3471267" y="4469190"/>
            <a:ext cx="107344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E6C1A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STEP TWO</a:t>
            </a:r>
            <a:endParaRPr lang="en-US" sz="700" dirty="0"/>
          </a:p>
        </p:txBody>
      </p:sp>
      <p:sp>
        <p:nvSpPr>
          <p:cNvPr id="12" name="Text 11" descr=""/>
          <p:cNvSpPr/>
          <p:nvPr/>
        </p:nvSpPr>
        <p:spPr>
          <a:xfrm>
            <a:off x="3471267" y="4674930"/>
            <a:ext cx="2815134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A short paid discovery to </a:t>
            </a:r>
            <a:endParaRPr lang="en-US" sz="1600" dirty="0"/>
          </a:p>
        </p:txBody>
      </p:sp>
      <p:sp>
        <p:nvSpPr>
          <p:cNvPr id="13" name="Text 12" descr=""/>
          <p:cNvSpPr/>
          <p:nvPr/>
        </p:nvSpPr>
        <p:spPr>
          <a:xfrm>
            <a:off x="3471267" y="4918710"/>
            <a:ext cx="1941612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scope the work.</a:t>
            </a:r>
            <a:endParaRPr lang="en-US" sz="1600" dirty="0"/>
          </a:p>
        </p:txBody>
      </p:sp>
      <p:sp>
        <p:nvSpPr>
          <p:cNvPr id="14" name="Text 13" descr=""/>
          <p:cNvSpPr/>
          <p:nvPr/>
        </p:nvSpPr>
        <p:spPr>
          <a:xfrm>
            <a:off x="6434633" y="4469190"/>
            <a:ext cx="1201043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E6C1A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STEP THREE</a:t>
            </a:r>
            <a:endParaRPr lang="en-US" sz="700" dirty="0"/>
          </a:p>
        </p:txBody>
      </p:sp>
      <p:sp>
        <p:nvSpPr>
          <p:cNvPr id="15" name="Text 14" descr=""/>
          <p:cNvSpPr/>
          <p:nvPr/>
        </p:nvSpPr>
        <p:spPr>
          <a:xfrm>
            <a:off x="6434633" y="4674930"/>
            <a:ext cx="3109317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We assemble your team and </a:t>
            </a:r>
            <a:endParaRPr lang="en-US" sz="1600" dirty="0"/>
          </a:p>
        </p:txBody>
      </p:sp>
      <p:sp>
        <p:nvSpPr>
          <p:cNvPr id="16" name="Text 15" descr=""/>
          <p:cNvSpPr/>
          <p:nvPr/>
        </p:nvSpPr>
        <p:spPr>
          <a:xfrm>
            <a:off x="6434633" y="4918710"/>
            <a:ext cx="1575594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EF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get to work.</a:t>
            </a:r>
            <a:endParaRPr lang="en-US" sz="1600" dirty="0"/>
          </a:p>
        </p:txBody>
      </p:sp>
      <p:sp>
        <p:nvSpPr>
          <p:cNvPr id="17" name="Text 16" descr=""/>
          <p:cNvSpPr/>
          <p:nvPr/>
        </p:nvSpPr>
        <p:spPr>
          <a:xfrm>
            <a:off x="508000" y="6479540"/>
            <a:ext cx="172531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FIELD &amp; FORM STUDIO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1244461" y="6479540"/>
            <a:ext cx="89673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82" kern="0" dirty="0">
                <a:solidFill>
                  <a:srgbClr val="8B837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09 / 09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262d0252e259846409927fdc11735facf37b560b7c8e270b251c35999fa42b6f</vt:lpwstr>
  </property>
  <property fmtid="{D5CDD505-2E9C-101B-9397-08002B2CF9AE}" pid="3" name="EZdocPolicyVersion">
    <vt:lpwstr>layered-v2</vt:lpwstr>
  </property>
  <property fmtid="{D5CDD505-2E9C-101B-9397-08002B2CF9AE}" pid="4" name="EZdocExactFonts">
    <vt:i4>6</vt:i4>
  </property>
  <property fmtid="{D5CDD505-2E9C-101B-9397-08002B2CF9AE}" pid="5" name="EZdocSubstitutedFonts">
    <vt:i4>0</vt:i4>
  </property>
</Properties>
</file>