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6"/>
    </p:embeddedFont>
    <p:embeddedFont>
      <p:font typeface="Fraunces Black"/>
      <p:regular r:id="rId17"/>
    </p:embeddedFont>
    <p:embeddedFont>
      <p:font typeface="Fraunces SemiBold"/>
      <p:regular r:id="rId18"/>
    </p:embeddedFont>
    <p:embeddedFont>
      <p:font typeface="Inter"/>
      <p:regular r:id="rId19"/>
      <p:bold r:id="rId20"/>
    </p:embeddedFont>
    <p:embeddedFont>
      <p:font typeface="Inter Light"/>
      <p:regular r:id="rId21"/>
    </p:embeddedFont>
    <p:embeddedFont>
      <p:font typeface="Inter SemiBold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xmlns="http://schemas.openxmlformats.org/package/2006/relationships" Id="rId16" Type="http://schemas.openxmlformats.org/officeDocument/2006/relationships/font" Target="fonts/ezdoc-fraunces-400-normal.fntdata"/><Relationship xmlns="http://schemas.openxmlformats.org/package/2006/relationships" Id="rId17" Type="http://schemas.openxmlformats.org/officeDocument/2006/relationships/font" Target="fonts/ezdoc-fraunces-900-normal.fntdata"/><Relationship xmlns="http://schemas.openxmlformats.org/package/2006/relationships" Id="rId18" Type="http://schemas.openxmlformats.org/officeDocument/2006/relationships/font" Target="fonts/ezdoc-fraunces-600-normal.fntdata"/><Relationship xmlns="http://schemas.openxmlformats.org/package/2006/relationships" Id="rId19" Type="http://schemas.openxmlformats.org/officeDocument/2006/relationships/font" Target="fonts/ezdoc-inter-400-normal.fntdata"/><Relationship xmlns="http://schemas.openxmlformats.org/package/2006/relationships" Id="rId20" Type="http://schemas.openxmlformats.org/officeDocument/2006/relationships/font" Target="fonts/ezdoc-inter-700-normal.fntdata"/><Relationship xmlns="http://schemas.openxmlformats.org/package/2006/relationships" Id="rId21" Type="http://schemas.openxmlformats.org/officeDocument/2006/relationships/font" Target="fonts/ezdoc-inter-300-normal.fntdata"/><Relationship xmlns="http://schemas.openxmlformats.org/package/2006/relationships" Id="rId22" Type="http://schemas.openxmlformats.org/officeDocument/2006/relationships/font" Target="fonts/ezdoc-inter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2159000"/>
            <a:ext cx="3133427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3FB8E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INVESTOR UPDATE · Q2 FY25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2355452"/>
            <a:ext cx="2099766" cy="3193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15"/>
              </a:lnSpc>
              <a:buNone/>
            </a:pPr>
            <a:r>
              <a:rPr lang="en-US" sz="2395" spc="-4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Steady lift,</a:t>
            </a:r>
            <a:endParaRPr lang="en-US" sz="2395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2675066"/>
            <a:ext cx="2328763" cy="2810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13"/>
              </a:lnSpc>
              <a:buNone/>
            </a:pPr>
            <a:r>
              <a:rPr lang="en-US" sz="2108" i="1" spc="-48" kern="0" dirty="0">
                <a:solidFill>
                  <a:srgbClr val="3FB8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strong tailwind.</a:t>
            </a:r>
            <a:endParaRPr lang="en-US" sz="2108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3152577"/>
            <a:ext cx="2446834" cy="201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84"/>
              </a:lnSpc>
              <a:buNone/>
            </a:pPr>
            <a:r>
              <a:rPr lang="en-US" sz="1056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The quarter Northwind crossed </a:t>
            </a:r>
            <a:endParaRPr lang="en-US" sz="1056" dirty="0"/>
          </a:p>
        </p:txBody>
      </p:sp>
      <p:sp>
        <p:nvSpPr>
          <p:cNvPr id="6" name="Text 5" descr=""/>
          <p:cNvSpPr/>
          <p:nvPr/>
        </p:nvSpPr>
        <p:spPr>
          <a:xfrm>
            <a:off x="2561134" y="3165277"/>
            <a:ext cx="1102023" cy="1770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4"/>
              </a:lnSpc>
              <a:buNone/>
            </a:pPr>
            <a:r>
              <a:rPr lang="en-US" sz="929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$2.4M ARR</a:t>
            </a:r>
            <a:endParaRPr lang="en-US" sz="929" dirty="0"/>
          </a:p>
        </p:txBody>
      </p:sp>
      <p:sp>
        <p:nvSpPr>
          <p:cNvPr id="7" name="Text 6" descr=""/>
          <p:cNvSpPr/>
          <p:nvPr/>
        </p:nvSpPr>
        <p:spPr>
          <a:xfrm>
            <a:off x="3205956" y="3152577"/>
            <a:ext cx="2274887" cy="201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84"/>
              </a:lnSpc>
              <a:buNone/>
            </a:pPr>
            <a:r>
              <a:rPr lang="en-US" sz="1056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— and proved the enterprise </a:t>
            </a:r>
            <a:endParaRPr lang="en-US" sz="1056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353792"/>
            <a:ext cx="1335087" cy="2011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84"/>
              </a:lnSpc>
              <a:buNone/>
            </a:pPr>
            <a:r>
              <a:rPr lang="en-US" sz="1056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motion works.</a:t>
            </a:r>
            <a:endParaRPr lang="en-US" sz="1056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5639574"/>
            <a:ext cx="69701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</a:t>
            </a:r>
            <a:endParaRPr lang="en-US" sz="70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5815998"/>
            <a:ext cx="1313557" cy="3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2"/>
              </a:lnSpc>
              <a:buNone/>
            </a:pPr>
            <a:r>
              <a:rPr lang="en-US" sz="2288" spc="-46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$2.4M</a:t>
            </a:r>
            <a:endParaRPr lang="en-US" sz="2288" dirty="0"/>
          </a:p>
        </p:txBody>
      </p:sp>
      <p:sp>
        <p:nvSpPr>
          <p:cNvPr id="11" name="Text 10" descr=""/>
          <p:cNvSpPr/>
          <p:nvPr/>
        </p:nvSpPr>
        <p:spPr>
          <a:xfrm>
            <a:off x="1872357" y="5639574"/>
            <a:ext cx="1302147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QOQ GROWTH</a:t>
            </a:r>
            <a:endParaRPr lang="en-US" sz="700" dirty="0"/>
          </a:p>
        </p:txBody>
      </p:sp>
      <p:sp>
        <p:nvSpPr>
          <p:cNvPr id="12" name="Text 11" descr=""/>
          <p:cNvSpPr/>
          <p:nvPr/>
        </p:nvSpPr>
        <p:spPr>
          <a:xfrm>
            <a:off x="1872357" y="5815998"/>
            <a:ext cx="1167408" cy="3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2"/>
              </a:lnSpc>
              <a:buNone/>
            </a:pPr>
            <a:r>
              <a:rPr lang="en-US" sz="2288" spc="-46" kern="0" dirty="0">
                <a:solidFill>
                  <a:srgbClr val="7FE3A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+38%</a:t>
            </a:r>
            <a:endParaRPr lang="en-US" sz="2288" dirty="0"/>
          </a:p>
        </p:txBody>
      </p:sp>
      <p:sp>
        <p:nvSpPr>
          <p:cNvPr id="13" name="Text 12" descr=""/>
          <p:cNvSpPr/>
          <p:nvPr/>
        </p:nvSpPr>
        <p:spPr>
          <a:xfrm>
            <a:off x="3161804" y="5639574"/>
            <a:ext cx="973336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RUNWAY</a:t>
            </a:r>
            <a:endParaRPr lang="en-US" sz="700" dirty="0"/>
          </a:p>
        </p:txBody>
      </p:sp>
      <p:sp>
        <p:nvSpPr>
          <p:cNvPr id="14" name="Text 13" descr=""/>
          <p:cNvSpPr/>
          <p:nvPr/>
        </p:nvSpPr>
        <p:spPr>
          <a:xfrm>
            <a:off x="3161804" y="5815998"/>
            <a:ext cx="1259979" cy="3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2"/>
              </a:lnSpc>
              <a:buNone/>
            </a:pPr>
            <a:r>
              <a:rPr lang="en-US" sz="2288" spc="-46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19 mo</a:t>
            </a:r>
            <a:endParaRPr lang="en-US" sz="2288" dirty="0"/>
          </a:p>
        </p:txBody>
      </p:sp>
      <p:sp>
        <p:nvSpPr>
          <p:cNvPr id="15" name="Text 14" descr=""/>
          <p:cNvSpPr/>
          <p:nvPr/>
        </p:nvSpPr>
        <p:spPr>
          <a:xfrm>
            <a:off x="571500" y="6471920"/>
            <a:ext cx="3474839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FOR EXISTING INVESTORS ONLY</a:t>
            </a:r>
            <a:endParaRPr lang="en-US" sz="700" dirty="0"/>
          </a:p>
        </p:txBody>
      </p:sp>
      <p:sp>
        <p:nvSpPr>
          <p:cNvPr id="16" name="Text 15" descr=""/>
          <p:cNvSpPr/>
          <p:nvPr/>
        </p:nvSpPr>
        <p:spPr>
          <a:xfrm>
            <a:off x="11173222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/ 09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71500"/>
            <a:ext cx="1000125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3FB8E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TL;DR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903641"/>
            <a:ext cx="6386512" cy="5759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16"/>
              </a:lnSpc>
              <a:buNone/>
            </a:pPr>
            <a:r>
              <a:rPr lang="en-US" sz="4800" spc="-96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30-second read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831850" y="2534920"/>
            <a:ext cx="12092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MOMENTUM</a:t>
            </a:r>
            <a:endParaRPr lang="en-US" sz="700" dirty="0"/>
          </a:p>
        </p:txBody>
      </p:sp>
      <p:sp>
        <p:nvSpPr>
          <p:cNvPr id="5" name="Text 4" descr=""/>
          <p:cNvSpPr/>
          <p:nvPr/>
        </p:nvSpPr>
        <p:spPr>
          <a:xfrm>
            <a:off x="831850" y="2743200"/>
            <a:ext cx="1003895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ARR up </a:t>
            </a:r>
            <a:endParaRPr lang="en-US" sz="1150" dirty="0"/>
          </a:p>
        </p:txBody>
      </p:sp>
      <p:sp>
        <p:nvSpPr>
          <p:cNvPr id="6" name="Text 5" descr=""/>
          <p:cNvSpPr/>
          <p:nvPr/>
        </p:nvSpPr>
        <p:spPr>
          <a:xfrm>
            <a:off x="1378545" y="2743200"/>
            <a:ext cx="1819077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38% QoQ to $2.4M</a:t>
            </a:r>
            <a:endParaRPr lang="en-US" sz="1150" dirty="0"/>
          </a:p>
        </p:txBody>
      </p:sp>
      <p:sp>
        <p:nvSpPr>
          <p:cNvPr id="7" name="Text 6" descr=""/>
          <p:cNvSpPr/>
          <p:nvPr/>
        </p:nvSpPr>
        <p:spPr>
          <a:xfrm>
            <a:off x="2740422" y="2743200"/>
            <a:ext cx="2939256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, driven by two enterprise logos and </a:t>
            </a:r>
            <a:endParaRPr lang="en-US" sz="1150" dirty="0"/>
          </a:p>
        </p:txBody>
      </p:sp>
      <p:sp>
        <p:nvSpPr>
          <p:cNvPr id="8" name="Text 7" descr=""/>
          <p:cNvSpPr/>
          <p:nvPr/>
        </p:nvSpPr>
        <p:spPr>
          <a:xfrm>
            <a:off x="831850" y="2950567"/>
            <a:ext cx="2894112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expansion in the base. NRR held at </a:t>
            </a:r>
            <a:endParaRPr lang="en-US" sz="1150" dirty="0"/>
          </a:p>
        </p:txBody>
      </p:sp>
      <p:sp>
        <p:nvSpPr>
          <p:cNvPr id="9" name="Text 8" descr=""/>
          <p:cNvSpPr/>
          <p:nvPr/>
        </p:nvSpPr>
        <p:spPr>
          <a:xfrm>
            <a:off x="3268762" y="2950567"/>
            <a:ext cx="818455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121%</a:t>
            </a:r>
            <a:endParaRPr lang="en-US" sz="1150" dirty="0"/>
          </a:p>
        </p:txBody>
      </p:sp>
      <p:sp>
        <p:nvSpPr>
          <p:cNvPr id="10" name="Text 9" descr=""/>
          <p:cNvSpPr/>
          <p:nvPr/>
        </p:nvSpPr>
        <p:spPr>
          <a:xfrm>
            <a:off x="3630017" y="2950567"/>
            <a:ext cx="499368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50" dirty="0"/>
          </a:p>
        </p:txBody>
      </p:sp>
      <p:sp>
        <p:nvSpPr>
          <p:cNvPr id="11" name="Text 10" descr=""/>
          <p:cNvSpPr/>
          <p:nvPr/>
        </p:nvSpPr>
        <p:spPr>
          <a:xfrm>
            <a:off x="6457950" y="2534920"/>
            <a:ext cx="1066105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</a:t>
            </a:r>
            <a:endParaRPr lang="en-US" sz="700" dirty="0"/>
          </a:p>
        </p:txBody>
      </p:sp>
      <p:sp>
        <p:nvSpPr>
          <p:cNvPr id="12" name="Text 11" descr=""/>
          <p:cNvSpPr/>
          <p:nvPr/>
        </p:nvSpPr>
        <p:spPr>
          <a:xfrm>
            <a:off x="6457950" y="2743200"/>
            <a:ext cx="1327547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Shipped the </a:t>
            </a:r>
            <a:endParaRPr lang="en-US" sz="1150" dirty="0"/>
          </a:p>
        </p:txBody>
      </p:sp>
      <p:sp>
        <p:nvSpPr>
          <p:cNvPr id="13" name="Text 12" descr=""/>
          <p:cNvSpPr/>
          <p:nvPr/>
        </p:nvSpPr>
        <p:spPr>
          <a:xfrm>
            <a:off x="7328297" y="2743200"/>
            <a:ext cx="2976562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Snowflake bi-directional integration</a:t>
            </a:r>
            <a:endParaRPr lang="en-US" sz="1150" dirty="0"/>
          </a:p>
        </p:txBody>
      </p:sp>
      <p:sp>
        <p:nvSpPr>
          <p:cNvPr id="14" name="Text 13" descr=""/>
          <p:cNvSpPr/>
          <p:nvPr/>
        </p:nvSpPr>
        <p:spPr>
          <a:xfrm>
            <a:off x="9847659" y="2743200"/>
            <a:ext cx="1953518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— now live with 40% </a:t>
            </a:r>
            <a:endParaRPr lang="en-US" sz="1150" dirty="0"/>
          </a:p>
        </p:txBody>
      </p:sp>
      <p:sp>
        <p:nvSpPr>
          <p:cNvPr id="15" name="Text 14" descr=""/>
          <p:cNvSpPr/>
          <p:nvPr/>
        </p:nvSpPr>
        <p:spPr>
          <a:xfrm>
            <a:off x="6457950" y="2950567"/>
            <a:ext cx="3968651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accounts and unblocking three enterprise deals.</a:t>
            </a:r>
            <a:endParaRPr lang="en-US" sz="1150" dirty="0"/>
          </a:p>
        </p:txBody>
      </p:sp>
      <p:sp>
        <p:nvSpPr>
          <p:cNvPr id="16" name="Text 15" descr=""/>
          <p:cNvSpPr/>
          <p:nvPr/>
        </p:nvSpPr>
        <p:spPr>
          <a:xfrm>
            <a:off x="831850" y="3845004"/>
            <a:ext cx="126821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WATCH ITEM</a:t>
            </a:r>
            <a:endParaRPr lang="en-US" sz="700" dirty="0"/>
          </a:p>
        </p:txBody>
      </p:sp>
      <p:sp>
        <p:nvSpPr>
          <p:cNvPr id="17" name="Text 16" descr=""/>
          <p:cNvSpPr/>
          <p:nvPr/>
        </p:nvSpPr>
        <p:spPr>
          <a:xfrm>
            <a:off x="831850" y="4053284"/>
            <a:ext cx="751384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Our </a:t>
            </a:r>
            <a:endParaRPr lang="en-US" sz="1150" dirty="0"/>
          </a:p>
        </p:txBody>
      </p:sp>
      <p:sp>
        <p:nvSpPr>
          <p:cNvPr id="18" name="Text 17" descr=""/>
          <p:cNvSpPr/>
          <p:nvPr/>
        </p:nvSpPr>
        <p:spPr>
          <a:xfrm>
            <a:off x="1126034" y="4053284"/>
            <a:ext cx="2400598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VP Engineering hire slipped</a:t>
            </a:r>
            <a:endParaRPr lang="en-US" sz="1150" dirty="0"/>
          </a:p>
        </p:txBody>
      </p:sp>
      <p:sp>
        <p:nvSpPr>
          <p:cNvPr id="19" name="Text 18" descr=""/>
          <p:cNvSpPr/>
          <p:nvPr/>
        </p:nvSpPr>
        <p:spPr>
          <a:xfrm>
            <a:off x="3069431" y="4053284"/>
            <a:ext cx="2715419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 quarter. Roadmap absorbed it; </a:t>
            </a:r>
            <a:endParaRPr lang="en-US" sz="1150" dirty="0"/>
          </a:p>
        </p:txBody>
      </p:sp>
      <p:sp>
        <p:nvSpPr>
          <p:cNvPr id="20" name="Text 19" descr=""/>
          <p:cNvSpPr/>
          <p:nvPr/>
        </p:nvSpPr>
        <p:spPr>
          <a:xfrm>
            <a:off x="831850" y="4260652"/>
            <a:ext cx="2924869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hiring is now our #1 ask this update.</a:t>
            </a:r>
            <a:endParaRPr lang="en-US" sz="1150" dirty="0"/>
          </a:p>
        </p:txBody>
      </p:sp>
      <p:sp>
        <p:nvSpPr>
          <p:cNvPr id="21" name="Text 20" descr=""/>
          <p:cNvSpPr/>
          <p:nvPr/>
        </p:nvSpPr>
        <p:spPr>
          <a:xfrm>
            <a:off x="6457950" y="3845004"/>
            <a:ext cx="1430040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96" kern="0" dirty="0">
                <a:solidFill>
                  <a:srgbClr val="FFB5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TWO ASKS</a:t>
            </a:r>
            <a:endParaRPr lang="en-US" sz="700" dirty="0"/>
          </a:p>
        </p:txBody>
      </p:sp>
      <p:sp>
        <p:nvSpPr>
          <p:cNvPr id="22" name="Text 21" descr=""/>
          <p:cNvSpPr/>
          <p:nvPr/>
        </p:nvSpPr>
        <p:spPr>
          <a:xfrm>
            <a:off x="6457950" y="4053284"/>
            <a:ext cx="573484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1)</a:t>
            </a:r>
            <a:endParaRPr lang="en-US" sz="1150" dirty="0"/>
          </a:p>
        </p:txBody>
      </p:sp>
      <p:sp>
        <p:nvSpPr>
          <p:cNvPr id="23" name="Text 22" descr=""/>
          <p:cNvSpPr/>
          <p:nvPr/>
        </p:nvSpPr>
        <p:spPr>
          <a:xfrm>
            <a:off x="6574234" y="4053284"/>
            <a:ext cx="1545828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Warm intros to </a:t>
            </a:r>
            <a:endParaRPr lang="en-US" sz="1150" dirty="0"/>
          </a:p>
        </p:txBody>
      </p:sp>
      <p:sp>
        <p:nvSpPr>
          <p:cNvPr id="24" name="Text 23" descr=""/>
          <p:cNvSpPr/>
          <p:nvPr/>
        </p:nvSpPr>
        <p:spPr>
          <a:xfrm>
            <a:off x="7662862" y="4053284"/>
            <a:ext cx="1946870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CFO / finance buyers</a:t>
            </a:r>
            <a:endParaRPr lang="en-US" sz="1150" dirty="0"/>
          </a:p>
        </p:txBody>
      </p:sp>
      <p:sp>
        <p:nvSpPr>
          <p:cNvPr id="25" name="Text 24" descr=""/>
          <p:cNvSpPr/>
          <p:nvPr/>
        </p:nvSpPr>
        <p:spPr>
          <a:xfrm>
            <a:off x="9152533" y="4053284"/>
            <a:ext cx="540445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. </a:t>
            </a:r>
            <a:endParaRPr lang="en-US" sz="1150" dirty="0"/>
          </a:p>
        </p:txBody>
      </p:sp>
      <p:sp>
        <p:nvSpPr>
          <p:cNvPr id="26" name="Text 25" descr=""/>
          <p:cNvSpPr/>
          <p:nvPr/>
        </p:nvSpPr>
        <p:spPr>
          <a:xfrm>
            <a:off x="9235777" y="4053284"/>
            <a:ext cx="602754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2)</a:t>
            </a:r>
            <a:endParaRPr lang="en-US" sz="1150" dirty="0"/>
          </a:p>
        </p:txBody>
      </p:sp>
      <p:sp>
        <p:nvSpPr>
          <p:cNvPr id="27" name="Text 26" descr=""/>
          <p:cNvSpPr/>
          <p:nvPr/>
        </p:nvSpPr>
        <p:spPr>
          <a:xfrm>
            <a:off x="9381331" y="4053284"/>
            <a:ext cx="640159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 </a:t>
            </a:r>
            <a:endParaRPr lang="en-US" sz="1150" dirty="0"/>
          </a:p>
        </p:txBody>
      </p:sp>
      <p:sp>
        <p:nvSpPr>
          <p:cNvPr id="28" name="Text 27" descr=""/>
          <p:cNvSpPr/>
          <p:nvPr/>
        </p:nvSpPr>
        <p:spPr>
          <a:xfrm>
            <a:off x="9564290" y="4053284"/>
            <a:ext cx="2159397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senior data-engineering</a:t>
            </a:r>
            <a:endParaRPr lang="en-US" sz="1150" dirty="0"/>
          </a:p>
        </p:txBody>
      </p:sp>
      <p:sp>
        <p:nvSpPr>
          <p:cNvPr id="29" name="Text 28" descr=""/>
          <p:cNvSpPr/>
          <p:nvPr/>
        </p:nvSpPr>
        <p:spPr>
          <a:xfrm>
            <a:off x="6457950" y="4260652"/>
            <a:ext cx="3251696" cy="2073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33"/>
              </a:lnSpc>
              <a:buNone/>
            </a:pPr>
            <a:r>
              <a:rPr lang="en-US" sz="1150" dirty="0">
                <a:solidFill>
                  <a:srgbClr val="D9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candidate for our founding platform role.</a:t>
            </a:r>
            <a:endParaRPr lang="en-US" sz="1150" dirty="0"/>
          </a:p>
        </p:txBody>
      </p:sp>
      <p:sp>
        <p:nvSpPr>
          <p:cNvPr id="30" name="Text 29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09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20700"/>
            <a:ext cx="1942703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3FB8E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METRICS VS. Q1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831068"/>
            <a:ext cx="6312098" cy="5278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048"/>
              </a:lnSpc>
              <a:buNone/>
            </a:pPr>
            <a:r>
              <a:rPr lang="en-US" sz="4400" spc="-8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Numbers that matter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825500" y="2330450"/>
            <a:ext cx="71417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825500" y="2650363"/>
            <a:ext cx="2020491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$2.4</a:t>
            </a:r>
            <a:endParaRPr lang="en-US" sz="5600" dirty="0"/>
          </a:p>
        </p:txBody>
      </p:sp>
      <p:sp>
        <p:nvSpPr>
          <p:cNvPr id="6" name="Text 5" descr=""/>
          <p:cNvSpPr/>
          <p:nvPr/>
        </p:nvSpPr>
        <p:spPr>
          <a:xfrm>
            <a:off x="2388791" y="2887599"/>
            <a:ext cx="785515" cy="33185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20"/>
              </a:lnSpc>
              <a:buNone/>
            </a:pPr>
            <a:r>
              <a:rPr lang="en-US" sz="28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</a:t>
            </a:r>
            <a:endParaRPr lang="en-US" sz="2800" dirty="0"/>
          </a:p>
        </p:txBody>
      </p:sp>
      <p:sp>
        <p:nvSpPr>
          <p:cNvPr id="7" name="Text 6" descr=""/>
          <p:cNvSpPr/>
          <p:nvPr/>
        </p:nvSpPr>
        <p:spPr>
          <a:xfrm>
            <a:off x="825500" y="3301980"/>
            <a:ext cx="125829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7FE3A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▲ +38% QoQ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3587750" y="2330450"/>
            <a:ext cx="185608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REV. RETENTION</a:t>
            </a:r>
            <a:endParaRPr lang="en-US" sz="750" dirty="0"/>
          </a:p>
        </p:txBody>
      </p:sp>
      <p:sp>
        <p:nvSpPr>
          <p:cNvPr id="9" name="Text 8" descr=""/>
          <p:cNvSpPr/>
          <p:nvPr/>
        </p:nvSpPr>
        <p:spPr>
          <a:xfrm>
            <a:off x="3587750" y="2650363"/>
            <a:ext cx="1591270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121</a:t>
            </a:r>
            <a:endParaRPr lang="en-US" sz="5600" dirty="0"/>
          </a:p>
        </p:txBody>
      </p:sp>
      <p:sp>
        <p:nvSpPr>
          <p:cNvPr id="10" name="Text 9" descr=""/>
          <p:cNvSpPr/>
          <p:nvPr/>
        </p:nvSpPr>
        <p:spPr>
          <a:xfrm>
            <a:off x="4721820" y="2887599"/>
            <a:ext cx="744438" cy="33185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20"/>
              </a:lnSpc>
              <a:buNone/>
            </a:pPr>
            <a:r>
              <a:rPr lang="en-US" sz="28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2800" dirty="0"/>
          </a:p>
        </p:txBody>
      </p:sp>
      <p:sp>
        <p:nvSpPr>
          <p:cNvPr id="11" name="Text 10" descr=""/>
          <p:cNvSpPr/>
          <p:nvPr/>
        </p:nvSpPr>
        <p:spPr>
          <a:xfrm>
            <a:off x="3587750" y="3301980"/>
            <a:ext cx="98752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7FE3A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▲ +4 pts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6350000" y="2330450"/>
            <a:ext cx="181153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MONTHLY BURN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6350000" y="2650363"/>
            <a:ext cx="2173684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$210</a:t>
            </a:r>
            <a:endParaRPr lang="en-US" sz="5600" dirty="0"/>
          </a:p>
        </p:txBody>
      </p:sp>
      <p:sp>
        <p:nvSpPr>
          <p:cNvPr id="14" name="Text 13" descr=""/>
          <p:cNvSpPr/>
          <p:nvPr/>
        </p:nvSpPr>
        <p:spPr>
          <a:xfrm>
            <a:off x="8066484" y="2939796"/>
            <a:ext cx="620216" cy="260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80"/>
              </a:lnSpc>
              <a:buNone/>
            </a:pPr>
            <a:r>
              <a:rPr lang="en-US" sz="22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k</a:t>
            </a:r>
            <a:endParaRPr lang="en-US" sz="2200" dirty="0"/>
          </a:p>
        </p:txBody>
      </p:sp>
      <p:sp>
        <p:nvSpPr>
          <p:cNvPr id="15" name="Text 14" descr=""/>
          <p:cNvSpPr/>
          <p:nvPr/>
        </p:nvSpPr>
        <p:spPr>
          <a:xfrm>
            <a:off x="6350000" y="3301980"/>
            <a:ext cx="1332508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FF7A5C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▼ up 6% vs Q1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9112250" y="2330450"/>
            <a:ext cx="141654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CASH RUNWAY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9112250" y="2650363"/>
            <a:ext cx="1255216" cy="66433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040"/>
              </a:lnSpc>
              <a:buNone/>
            </a:pPr>
            <a:r>
              <a:rPr lang="en-US" sz="56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19</a:t>
            </a:r>
            <a:endParaRPr lang="en-US" sz="5600" dirty="0"/>
          </a:p>
        </p:txBody>
      </p:sp>
      <p:sp>
        <p:nvSpPr>
          <p:cNvPr id="18" name="Text 17" descr=""/>
          <p:cNvSpPr/>
          <p:nvPr/>
        </p:nvSpPr>
        <p:spPr>
          <a:xfrm>
            <a:off x="9910266" y="2939796"/>
            <a:ext cx="904677" cy="260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80"/>
              </a:lnSpc>
              <a:buNone/>
            </a:pPr>
            <a:r>
              <a:rPr lang="en-US" sz="2200" spc="-16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 mo</a:t>
            </a:r>
            <a:endParaRPr lang="en-US" sz="2200" dirty="0"/>
          </a:p>
        </p:txBody>
      </p:sp>
      <p:sp>
        <p:nvSpPr>
          <p:cNvPr id="19" name="Text 18" descr=""/>
          <p:cNvSpPr/>
          <p:nvPr/>
        </p:nvSpPr>
        <p:spPr>
          <a:xfrm>
            <a:off x="9112250" y="3301980"/>
            <a:ext cx="1563985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◆ flat, $4.0M cash</a:t>
            </a:r>
            <a:endParaRPr lang="en-US" sz="950" dirty="0"/>
          </a:p>
        </p:txBody>
      </p:sp>
      <p:sp>
        <p:nvSpPr>
          <p:cNvPr id="20" name="Text 19" descr=""/>
          <p:cNvSpPr/>
          <p:nvPr/>
        </p:nvSpPr>
        <p:spPr>
          <a:xfrm>
            <a:off x="571500" y="5759450"/>
            <a:ext cx="161726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 TRAJECTORY</a:t>
            </a:r>
            <a:endParaRPr lang="en-US" sz="750" dirty="0"/>
          </a:p>
        </p:txBody>
      </p:sp>
      <p:sp>
        <p:nvSpPr>
          <p:cNvPr id="21" name="Text 20" descr=""/>
          <p:cNvSpPr/>
          <p:nvPr/>
        </p:nvSpPr>
        <p:spPr>
          <a:xfrm>
            <a:off x="571500" y="5981700"/>
            <a:ext cx="271154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Fourth consecutive quarter of accelerating </a:t>
            </a:r>
            <a:endParaRPr lang="en-US" sz="900" dirty="0"/>
          </a:p>
        </p:txBody>
      </p:sp>
      <p:sp>
        <p:nvSpPr>
          <p:cNvPr id="22" name="Text 21" descr=""/>
          <p:cNvSpPr/>
          <p:nvPr/>
        </p:nvSpPr>
        <p:spPr>
          <a:xfrm>
            <a:off x="571500" y="6153150"/>
            <a:ext cx="243750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net-new ARR. Enterprise now 44% of </a:t>
            </a:r>
            <a:endParaRPr lang="en-US" sz="900" dirty="0"/>
          </a:p>
        </p:txBody>
      </p:sp>
      <p:sp>
        <p:nvSpPr>
          <p:cNvPr id="23" name="Text 22" descr=""/>
          <p:cNvSpPr/>
          <p:nvPr/>
        </p:nvSpPr>
        <p:spPr>
          <a:xfrm>
            <a:off x="571500" y="6324600"/>
            <a:ext cx="75426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book.</a:t>
            </a:r>
            <a:endParaRPr lang="en-US" sz="900" dirty="0"/>
          </a:p>
        </p:txBody>
      </p:sp>
      <p:sp>
        <p:nvSpPr>
          <p:cNvPr id="24" name="Text 23" descr=""/>
          <p:cNvSpPr/>
          <p:nvPr/>
        </p:nvSpPr>
        <p:spPr>
          <a:xfrm>
            <a:off x="7986216" y="5260340"/>
            <a:ext cx="943967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680"/>
              </a:lnSpc>
              <a:buNone/>
            </a:pPr>
            <a:r>
              <a:rPr lang="en-US" sz="140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$1.1M</a:t>
            </a:r>
            <a:endParaRPr lang="en-US" sz="1400" dirty="0"/>
          </a:p>
        </p:txBody>
      </p:sp>
      <p:sp>
        <p:nvSpPr>
          <p:cNvPr id="25" name="Text 24" descr=""/>
          <p:cNvSpPr/>
          <p:nvPr/>
        </p:nvSpPr>
        <p:spPr>
          <a:xfrm>
            <a:off x="8066583" y="6604000"/>
            <a:ext cx="78323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Q3'24</a:t>
            </a:r>
            <a:endParaRPr lang="en-US" sz="750" dirty="0"/>
          </a:p>
        </p:txBody>
      </p:sp>
      <p:sp>
        <p:nvSpPr>
          <p:cNvPr id="26" name="Text 25" descr=""/>
          <p:cNvSpPr/>
          <p:nvPr/>
        </p:nvSpPr>
        <p:spPr>
          <a:xfrm>
            <a:off x="8899029" y="5031740"/>
            <a:ext cx="972443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680"/>
              </a:lnSpc>
              <a:buNone/>
            </a:pPr>
            <a:r>
              <a:rPr lang="en-US" sz="140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$1.4M</a:t>
            </a:r>
            <a:endParaRPr lang="en-US" sz="1400" dirty="0"/>
          </a:p>
        </p:txBody>
      </p:sp>
      <p:sp>
        <p:nvSpPr>
          <p:cNvPr id="27" name="Text 26" descr=""/>
          <p:cNvSpPr/>
          <p:nvPr/>
        </p:nvSpPr>
        <p:spPr>
          <a:xfrm>
            <a:off x="8992294" y="6604000"/>
            <a:ext cx="7859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Q4'24</a:t>
            </a:r>
            <a:endParaRPr lang="en-US" sz="750" dirty="0"/>
          </a:p>
        </p:txBody>
      </p:sp>
      <p:sp>
        <p:nvSpPr>
          <p:cNvPr id="28" name="Text 27" descr=""/>
          <p:cNvSpPr/>
          <p:nvPr/>
        </p:nvSpPr>
        <p:spPr>
          <a:xfrm>
            <a:off x="9785846" y="4726940"/>
            <a:ext cx="1053009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680"/>
              </a:lnSpc>
              <a:buNone/>
            </a:pPr>
            <a:r>
              <a:rPr lang="en-US" sz="140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$1.74M</a:t>
            </a:r>
            <a:endParaRPr lang="en-US" sz="1400" dirty="0"/>
          </a:p>
        </p:txBody>
      </p:sp>
      <p:sp>
        <p:nvSpPr>
          <p:cNvPr id="29" name="Text 28" descr=""/>
          <p:cNvSpPr/>
          <p:nvPr/>
        </p:nvSpPr>
        <p:spPr>
          <a:xfrm>
            <a:off x="9932590" y="6604000"/>
            <a:ext cx="75961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Q1'25</a:t>
            </a:r>
            <a:endParaRPr lang="en-US" sz="750" dirty="0"/>
          </a:p>
        </p:txBody>
      </p:sp>
      <p:sp>
        <p:nvSpPr>
          <p:cNvPr id="30" name="Text 29" descr=""/>
          <p:cNvSpPr/>
          <p:nvPr/>
        </p:nvSpPr>
        <p:spPr>
          <a:xfrm>
            <a:off x="10739933" y="4168140"/>
            <a:ext cx="999034" cy="2133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680"/>
              </a:lnSpc>
              <a:buNone/>
            </a:pPr>
            <a:r>
              <a:rPr lang="en-US" sz="140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$2.4M</a:t>
            </a:r>
            <a:endParaRPr lang="en-US" sz="1400" dirty="0"/>
          </a:p>
        </p:txBody>
      </p:sp>
      <p:sp>
        <p:nvSpPr>
          <p:cNvPr id="31" name="Text 30" descr=""/>
          <p:cNvSpPr/>
          <p:nvPr/>
        </p:nvSpPr>
        <p:spPr>
          <a:xfrm>
            <a:off x="10849967" y="6604000"/>
            <a:ext cx="77896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Q2'25</a:t>
            </a:r>
            <a:endParaRPr lang="en-US" sz="750" dirty="0"/>
          </a:p>
        </p:txBody>
      </p:sp>
      <p:sp>
        <p:nvSpPr>
          <p:cNvPr id="32" name="Text 31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09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71500"/>
            <a:ext cx="2343150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7FE3A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WINS THIS QUARTER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890941"/>
            <a:ext cx="5415161" cy="5759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16"/>
              </a:lnSpc>
              <a:buNone/>
            </a:pPr>
            <a:r>
              <a:rPr lang="en-US" sz="4800" spc="-96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What went right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1786334"/>
            <a:ext cx="66615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FB8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1500" dirty="0"/>
          </a:p>
        </p:txBody>
      </p:sp>
      <p:sp>
        <p:nvSpPr>
          <p:cNvPr id="5" name="Text 4" descr=""/>
          <p:cNvSpPr/>
          <p:nvPr/>
        </p:nvSpPr>
        <p:spPr>
          <a:xfrm>
            <a:off x="1054100" y="1781254"/>
            <a:ext cx="2918023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40"/>
              </a:lnSpc>
              <a:buNone/>
            </a:pPr>
            <a:r>
              <a:rPr lang="en-US" sz="1450" spc="-14" kern="0" dirty="0">
                <a:solidFill>
                  <a:srgbClr val="F4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Two enterprise logos closed</a:t>
            </a:r>
            <a:endParaRPr lang="en-US" sz="1450" dirty="0"/>
          </a:p>
        </p:txBody>
      </p:sp>
      <p:sp>
        <p:nvSpPr>
          <p:cNvPr id="6" name="Text 5" descr=""/>
          <p:cNvSpPr/>
          <p:nvPr/>
        </p:nvSpPr>
        <p:spPr>
          <a:xfrm>
            <a:off x="1054100" y="2072084"/>
            <a:ext cx="38227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Signed a Fortune-500 logistics firm and a national insurer — 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1054100" y="2253059"/>
            <a:ext cx="262790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combined $520k ACV, both multi-year.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1143000" y="2538174"/>
            <a:ext cx="114448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7FE3A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+$520K ACV</a:t>
            </a:r>
            <a:endParaRPr lang="en-US" sz="65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119834"/>
            <a:ext cx="69393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FB8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9" descr=""/>
          <p:cNvSpPr/>
          <p:nvPr/>
        </p:nvSpPr>
        <p:spPr>
          <a:xfrm>
            <a:off x="1054100" y="3114754"/>
            <a:ext cx="3107134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40"/>
              </a:lnSpc>
              <a:buNone/>
            </a:pPr>
            <a:r>
              <a:rPr lang="en-US" sz="1450" spc="-14" kern="0" dirty="0">
                <a:solidFill>
                  <a:srgbClr val="F4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Snowflake integration shipped</a:t>
            </a:r>
            <a:endParaRPr lang="en-US" sz="1450" dirty="0"/>
          </a:p>
        </p:txBody>
      </p:sp>
      <p:sp>
        <p:nvSpPr>
          <p:cNvPr id="11" name="Text 10" descr=""/>
          <p:cNvSpPr/>
          <p:nvPr/>
        </p:nvSpPr>
        <p:spPr>
          <a:xfrm>
            <a:off x="1054100" y="3405584"/>
            <a:ext cx="4289326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Bi-directional sync went GA on schedule. Live with 40% of accounts 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1054100" y="3586559"/>
            <a:ext cx="346739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inside three weeks; top-requested feature of the year.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1143000" y="3871674"/>
            <a:ext cx="143023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SHIPPED ON TIME</a:t>
            </a:r>
            <a:endParaRPr lang="en-US" sz="650" dirty="0"/>
          </a:p>
        </p:txBody>
      </p:sp>
      <p:sp>
        <p:nvSpPr>
          <p:cNvPr id="14" name="Text 13" descr=""/>
          <p:cNvSpPr/>
          <p:nvPr/>
        </p:nvSpPr>
        <p:spPr>
          <a:xfrm>
            <a:off x="571500" y="4453334"/>
            <a:ext cx="68341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FB8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1500" dirty="0"/>
          </a:p>
        </p:txBody>
      </p:sp>
      <p:sp>
        <p:nvSpPr>
          <p:cNvPr id="15" name="Text 14" descr=""/>
          <p:cNvSpPr/>
          <p:nvPr/>
        </p:nvSpPr>
        <p:spPr>
          <a:xfrm>
            <a:off x="1054100" y="4448254"/>
            <a:ext cx="2454077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40"/>
              </a:lnSpc>
              <a:buNone/>
            </a:pPr>
            <a:r>
              <a:rPr lang="en-US" sz="1450" spc="-14" kern="0" dirty="0">
                <a:solidFill>
                  <a:srgbClr val="F4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NRR expanded to 121%</a:t>
            </a:r>
            <a:endParaRPr lang="en-US" sz="1450" dirty="0"/>
          </a:p>
        </p:txBody>
      </p:sp>
      <p:sp>
        <p:nvSpPr>
          <p:cNvPr id="16" name="Text 15" descr=""/>
          <p:cNvSpPr/>
          <p:nvPr/>
        </p:nvSpPr>
        <p:spPr>
          <a:xfrm>
            <a:off x="1054100" y="4739084"/>
            <a:ext cx="4270772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Seat + module expansion outpaced churn. Gross retention steady at </a:t>
            </a:r>
            <a:endParaRPr lang="en-US" sz="950" dirty="0"/>
          </a:p>
        </p:txBody>
      </p:sp>
      <p:sp>
        <p:nvSpPr>
          <p:cNvPr id="17" name="Text 16" descr=""/>
          <p:cNvSpPr/>
          <p:nvPr/>
        </p:nvSpPr>
        <p:spPr>
          <a:xfrm>
            <a:off x="1054100" y="4920059"/>
            <a:ext cx="752773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94%.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1143000" y="5205174"/>
            <a:ext cx="131544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BEST-IN-CLASS</a:t>
            </a:r>
            <a:endParaRPr lang="en-US" sz="650" dirty="0"/>
          </a:p>
        </p:txBody>
      </p:sp>
      <p:sp>
        <p:nvSpPr>
          <p:cNvPr id="19" name="Text 18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09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71500"/>
            <a:ext cx="2796778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FF7A5C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CANDID — WHAT SLIPPED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845338"/>
            <a:ext cx="5528568" cy="5632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35"/>
              </a:lnSpc>
              <a:buNone/>
            </a:pPr>
            <a:r>
              <a:rPr lang="en-US" sz="4224" spc="-84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honest column</a:t>
            </a:r>
            <a:endParaRPr lang="en-US" sz="4224" dirty="0"/>
          </a:p>
        </p:txBody>
      </p:sp>
      <p:sp>
        <p:nvSpPr>
          <p:cNvPr id="4" name="Text 3" descr=""/>
          <p:cNvSpPr/>
          <p:nvPr/>
        </p:nvSpPr>
        <p:spPr>
          <a:xfrm>
            <a:off x="8738195" y="1009650"/>
            <a:ext cx="2882305" cy="16891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2000"/>
              </a:lnSpc>
              <a:buNone/>
            </a:pPr>
            <a:r>
              <a:rPr lang="en-US" sz="15000" spc="-300" kern="0" dirty="0">
                <a:solidFill>
                  <a:srgbClr val="392C3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1Q</a:t>
            </a:r>
            <a:endParaRPr lang="en-US" sz="15000" dirty="0"/>
          </a:p>
        </p:txBody>
      </p:sp>
      <p:sp>
        <p:nvSpPr>
          <p:cNvPr id="5" name="Text 4" descr=""/>
          <p:cNvSpPr/>
          <p:nvPr/>
        </p:nvSpPr>
        <p:spPr>
          <a:xfrm>
            <a:off x="9659838" y="2222500"/>
            <a:ext cx="1960662" cy="137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080"/>
              </a:lnSpc>
              <a:buNone/>
            </a:pPr>
            <a:r>
              <a:rPr lang="en-US" sz="90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 ON KEY HIRE</a:t>
            </a:r>
            <a:endParaRPr lang="en-US" sz="900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2895600"/>
            <a:ext cx="51603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7A5C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!</a:t>
            </a:r>
            <a:endParaRPr lang="en-US" sz="1500" dirty="0"/>
          </a:p>
        </p:txBody>
      </p:sp>
      <p:sp>
        <p:nvSpPr>
          <p:cNvPr id="7" name="Text 6" descr=""/>
          <p:cNvSpPr/>
          <p:nvPr/>
        </p:nvSpPr>
        <p:spPr>
          <a:xfrm>
            <a:off x="1054100" y="2890520"/>
            <a:ext cx="4473873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40"/>
              </a:lnSpc>
              <a:buNone/>
            </a:pPr>
            <a:r>
              <a:rPr lang="en-US" sz="1450" spc="-14" kern="0" dirty="0">
                <a:solidFill>
                  <a:srgbClr val="F4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Senior data-engineering hire slipped a quarter</a:t>
            </a:r>
            <a:endParaRPr lang="en-US" sz="1450" dirty="0"/>
          </a:p>
        </p:txBody>
      </p:sp>
      <p:sp>
        <p:nvSpPr>
          <p:cNvPr id="8" name="Text 7" descr=""/>
          <p:cNvSpPr/>
          <p:nvPr/>
        </p:nvSpPr>
        <p:spPr>
          <a:xfrm>
            <a:off x="1054100" y="3181350"/>
            <a:ext cx="396190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Our final candidate for the founding VP Engineering role took a 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1054100" y="3362325"/>
            <a:ext cx="4226421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competing offer late-stage. Search reopened; we prioritized fit over 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1054100" y="3543300"/>
            <a:ext cx="424636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speed. Roadmap velocity held because the platform team absorbed 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1054100" y="3724275"/>
            <a:ext cx="4117975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critical-path work — but this remains our biggest single risk to H2 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1054100" y="3905250"/>
            <a:ext cx="786606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scale.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571500" y="4518025"/>
            <a:ext cx="51603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7A5C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!</a:t>
            </a:r>
            <a:endParaRPr lang="en-US" sz="1500" dirty="0"/>
          </a:p>
        </p:txBody>
      </p:sp>
      <p:sp>
        <p:nvSpPr>
          <p:cNvPr id="14" name="Text 13" descr=""/>
          <p:cNvSpPr/>
          <p:nvPr/>
        </p:nvSpPr>
        <p:spPr>
          <a:xfrm>
            <a:off x="1054100" y="4512945"/>
            <a:ext cx="2062262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40"/>
              </a:lnSpc>
              <a:buNone/>
            </a:pPr>
            <a:r>
              <a:rPr lang="en-US" sz="1450" spc="-14" kern="0" dirty="0">
                <a:solidFill>
                  <a:srgbClr val="F4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Burn ticked up 6%</a:t>
            </a:r>
            <a:endParaRPr lang="en-US" sz="1450" dirty="0"/>
          </a:p>
        </p:txBody>
      </p:sp>
      <p:sp>
        <p:nvSpPr>
          <p:cNvPr id="15" name="Text 14" descr=""/>
          <p:cNvSpPr/>
          <p:nvPr/>
        </p:nvSpPr>
        <p:spPr>
          <a:xfrm>
            <a:off x="1054100" y="4803775"/>
            <a:ext cx="439291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Sales hiring ahead of pipeline pulled burn to $210k/mo. Deliberate and 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1054100" y="4984750"/>
            <a:ext cx="437336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covered by runway — we're watching CAC payback closely (currently </a:t>
            </a:r>
            <a:endParaRPr lang="en-US" sz="950" dirty="0"/>
          </a:p>
        </p:txBody>
      </p:sp>
      <p:sp>
        <p:nvSpPr>
          <p:cNvPr id="17" name="Text 16" descr=""/>
          <p:cNvSpPr/>
          <p:nvPr/>
        </p:nvSpPr>
        <p:spPr>
          <a:xfrm>
            <a:off x="1054100" y="5165725"/>
            <a:ext cx="1107678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25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14 months).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09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71500"/>
            <a:ext cx="2053729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3FB8E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UNIT ECONOMICS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881868"/>
            <a:ext cx="8028682" cy="5278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048"/>
              </a:lnSpc>
              <a:buNone/>
            </a:pPr>
            <a:r>
              <a:rPr lang="en-US" sz="4400" spc="-88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engine is compounding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2292350"/>
            <a:ext cx="146724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MARGIN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592324"/>
            <a:ext cx="1709737" cy="90017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900"/>
              </a:lnSpc>
              <a:buNone/>
            </a:pPr>
            <a:r>
              <a:rPr lang="en-US" sz="7500" spc="-150" kern="0" dirty="0">
                <a:solidFill>
                  <a:srgbClr val="3FB8E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82</a:t>
            </a:r>
            <a:endParaRPr lang="en-US" sz="7500" dirty="0"/>
          </a:p>
        </p:txBody>
      </p:sp>
      <p:sp>
        <p:nvSpPr>
          <p:cNvPr id="6" name="Text 5" descr=""/>
          <p:cNvSpPr/>
          <p:nvPr/>
        </p:nvSpPr>
        <p:spPr>
          <a:xfrm>
            <a:off x="1824037" y="2986380"/>
            <a:ext cx="768747" cy="3600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760"/>
              </a:lnSpc>
              <a:buNone/>
            </a:pPr>
            <a:r>
              <a:rPr lang="en-US" sz="3000" spc="-150" kern="0" dirty="0">
                <a:solidFill>
                  <a:srgbClr val="3FB8E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3000" dirty="0"/>
          </a:p>
        </p:txBody>
      </p:sp>
      <p:sp>
        <p:nvSpPr>
          <p:cNvPr id="7" name="Text 6" descr=""/>
          <p:cNvSpPr/>
          <p:nvPr/>
        </p:nvSpPr>
        <p:spPr>
          <a:xfrm>
            <a:off x="2643584" y="2292350"/>
            <a:ext cx="137080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 PAYBACK</a:t>
            </a:r>
            <a:endParaRPr lang="en-US" sz="750" dirty="0"/>
          </a:p>
        </p:txBody>
      </p:sp>
      <p:sp>
        <p:nvSpPr>
          <p:cNvPr id="8" name="Text 7" descr=""/>
          <p:cNvSpPr/>
          <p:nvPr/>
        </p:nvSpPr>
        <p:spPr>
          <a:xfrm>
            <a:off x="2643584" y="2592324"/>
            <a:ext cx="1567855" cy="90017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900"/>
              </a:lnSpc>
              <a:buNone/>
            </a:pPr>
            <a:r>
              <a:rPr lang="en-US" sz="7500" spc="-150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14</a:t>
            </a:r>
            <a:endParaRPr lang="en-US" sz="7500" dirty="0"/>
          </a:p>
        </p:txBody>
      </p:sp>
      <p:sp>
        <p:nvSpPr>
          <p:cNvPr id="9" name="Text 8" descr=""/>
          <p:cNvSpPr/>
          <p:nvPr/>
        </p:nvSpPr>
        <p:spPr>
          <a:xfrm>
            <a:off x="3754239" y="2986380"/>
            <a:ext cx="1039019" cy="3600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760"/>
              </a:lnSpc>
              <a:buNone/>
            </a:pPr>
            <a:r>
              <a:rPr lang="en-US" sz="3000" spc="-150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mo</a:t>
            </a:r>
            <a:endParaRPr lang="en-US" sz="3000" dirty="0"/>
          </a:p>
        </p:txBody>
      </p:sp>
      <p:sp>
        <p:nvSpPr>
          <p:cNvPr id="10" name="Text 9" descr=""/>
          <p:cNvSpPr/>
          <p:nvPr/>
        </p:nvSpPr>
        <p:spPr>
          <a:xfrm>
            <a:off x="4844058" y="2292350"/>
            <a:ext cx="148262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MAGIC NUMBER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4844058" y="2592324"/>
            <a:ext cx="1783556" cy="90017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900"/>
              </a:lnSpc>
              <a:buNone/>
            </a:pPr>
            <a:r>
              <a:rPr lang="en-US" sz="7500" spc="-150" kern="0" dirty="0">
                <a:solidFill>
                  <a:srgbClr val="FFB547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1.3</a:t>
            </a:r>
            <a:endParaRPr lang="en-US" sz="7500" dirty="0"/>
          </a:p>
        </p:txBody>
      </p:sp>
      <p:sp>
        <p:nvSpPr>
          <p:cNvPr id="12" name="Text 11" descr=""/>
          <p:cNvSpPr/>
          <p:nvPr/>
        </p:nvSpPr>
        <p:spPr>
          <a:xfrm>
            <a:off x="10168334" y="4729480"/>
            <a:ext cx="485775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960"/>
              </a:lnSpc>
              <a:buNone/>
            </a:pPr>
            <a:r>
              <a:rPr lang="en-US" sz="800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10565209" y="4394200"/>
            <a:ext cx="1255117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C3D0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Enterprise 44%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10565209" y="4559300"/>
            <a:ext cx="1321991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C3D0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Mid-market 34%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10565209" y="4724400"/>
            <a:ext cx="962720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dirty="0">
                <a:solidFill>
                  <a:srgbClr val="C3D0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SMB 22%</a:t>
            </a:r>
            <a:endParaRPr lang="en-US" sz="850" dirty="0"/>
          </a:p>
        </p:txBody>
      </p:sp>
      <p:sp>
        <p:nvSpPr>
          <p:cNvPr id="16" name="Text 15" descr=""/>
          <p:cNvSpPr/>
          <p:nvPr/>
        </p:nvSpPr>
        <p:spPr>
          <a:xfrm>
            <a:off x="571500" y="5688409"/>
            <a:ext cx="2413298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Every dollar into sales returns </a:t>
            </a:r>
            <a:endParaRPr lang="en-US" sz="1100" dirty="0"/>
          </a:p>
        </p:txBody>
      </p:sp>
      <p:sp>
        <p:nvSpPr>
          <p:cNvPr id="17" name="Text 16" descr=""/>
          <p:cNvSpPr/>
          <p:nvPr/>
        </p:nvSpPr>
        <p:spPr>
          <a:xfrm>
            <a:off x="2527598" y="5688409"/>
            <a:ext cx="829370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$1.30</a:t>
            </a:r>
            <a:endParaRPr lang="en-US" sz="1100" dirty="0"/>
          </a:p>
        </p:txBody>
      </p:sp>
      <p:sp>
        <p:nvSpPr>
          <p:cNvPr id="18" name="Text 17" descr=""/>
          <p:cNvSpPr/>
          <p:nvPr/>
        </p:nvSpPr>
        <p:spPr>
          <a:xfrm>
            <a:off x="2899767" y="5688409"/>
            <a:ext cx="2703314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of net-new ARR within a year. The </a:t>
            </a:r>
            <a:endParaRPr lang="en-US" sz="1100" dirty="0"/>
          </a:p>
        </p:txBody>
      </p:sp>
      <p:sp>
        <p:nvSpPr>
          <p:cNvPr id="19" name="Text 18" descr=""/>
          <p:cNvSpPr/>
          <p:nvPr/>
        </p:nvSpPr>
        <p:spPr>
          <a:xfrm>
            <a:off x="571500" y="5904905"/>
            <a:ext cx="4389338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enterprise shift is lifting deal size and margin simultaneously.</a:t>
            </a:r>
            <a:endParaRPr lang="en-US" sz="1100" dirty="0"/>
          </a:p>
        </p:txBody>
      </p:sp>
      <p:sp>
        <p:nvSpPr>
          <p:cNvPr id="20" name="Text 19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09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2928620"/>
            <a:ext cx="1023838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spc="-17" kern="0" dirty="0">
                <a:solidFill>
                  <a:srgbClr val="3FB8E6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Grow</a:t>
            </a:r>
            <a:endParaRPr lang="en-US" sz="1700" dirty="0"/>
          </a:p>
        </p:txBody>
      </p:sp>
      <p:sp>
        <p:nvSpPr>
          <p:cNvPr id="3" name="Text 2" descr=""/>
          <p:cNvSpPr/>
          <p:nvPr/>
        </p:nvSpPr>
        <p:spPr>
          <a:xfrm>
            <a:off x="711200" y="3429000"/>
            <a:ext cx="3295848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Close 3 enterprise deals now in late-stage pipeline </a:t>
            </a:r>
            <a:endParaRPr lang="en-US" sz="950" dirty="0"/>
          </a:p>
        </p:txBody>
      </p:sp>
      <p:sp>
        <p:nvSpPr>
          <p:cNvPr id="4" name="Text 3" descr=""/>
          <p:cNvSpPr/>
          <p:nvPr/>
        </p:nvSpPr>
        <p:spPr>
          <a:xfrm>
            <a:off x="711200" y="3603923"/>
            <a:ext cx="1183580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($900k ACV)</a:t>
            </a:r>
            <a:endParaRPr lang="en-US" sz="950" dirty="0"/>
          </a:p>
        </p:txBody>
      </p:sp>
      <p:sp>
        <p:nvSpPr>
          <p:cNvPr id="5" name="Text 4" descr=""/>
          <p:cNvSpPr/>
          <p:nvPr/>
        </p:nvSpPr>
        <p:spPr>
          <a:xfrm>
            <a:off x="711200" y="3962995"/>
            <a:ext cx="3156644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Launch CFO-focused finance analytics package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711200" y="4322068"/>
            <a:ext cx="2192139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Push toward $3M ARR exit rate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4540250" y="2928620"/>
            <a:ext cx="1006872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spc="-17" kern="0" dirty="0">
                <a:solidFill>
                  <a:srgbClr val="FFB547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Build</a:t>
            </a:r>
            <a:endParaRPr lang="en-US" sz="1700" dirty="0"/>
          </a:p>
        </p:txBody>
      </p:sp>
      <p:sp>
        <p:nvSpPr>
          <p:cNvPr id="8" name="Text 7" descr=""/>
          <p:cNvSpPr/>
          <p:nvPr/>
        </p:nvSpPr>
        <p:spPr>
          <a:xfrm>
            <a:off x="4679950" y="3429000"/>
            <a:ext cx="2869704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Ship real-time alerting + anomaly detection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4679950" y="3788073"/>
            <a:ext cx="2777629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Second integration: Databricks connector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4679950" y="4147145"/>
            <a:ext cx="2476698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SOC 2 Type II certification complete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8223250" y="2928620"/>
            <a:ext cx="769144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spc="-17" kern="0" dirty="0">
                <a:solidFill>
                  <a:srgbClr val="FF7A5C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Fix</a:t>
            </a:r>
            <a:endParaRPr lang="en-US" sz="1700" dirty="0"/>
          </a:p>
        </p:txBody>
      </p:sp>
      <p:sp>
        <p:nvSpPr>
          <p:cNvPr id="12" name="Text 11" descr=""/>
          <p:cNvSpPr/>
          <p:nvPr/>
        </p:nvSpPr>
        <p:spPr>
          <a:xfrm>
            <a:off x="8362950" y="3429000"/>
            <a:ext cx="3114675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Close the VP Engineering / senior data hire (top 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8362950" y="3603923"/>
            <a:ext cx="893564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priority)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8362950" y="3962995"/>
            <a:ext cx="2516187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Bring CAC payback under 12 months</a:t>
            </a:r>
            <a:endParaRPr lang="en-US" sz="950" dirty="0"/>
          </a:p>
        </p:txBody>
      </p:sp>
      <p:sp>
        <p:nvSpPr>
          <p:cNvPr id="15" name="Text 14" descr=""/>
          <p:cNvSpPr/>
          <p:nvPr/>
        </p:nvSpPr>
        <p:spPr>
          <a:xfrm>
            <a:off x="8362950" y="4322068"/>
            <a:ext cx="2822377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Formalize enterprise onboarding playbook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/ 09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571500"/>
            <a:ext cx="2285008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HOW YOU CAN HELP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890941"/>
            <a:ext cx="5727898" cy="5759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16"/>
              </a:lnSpc>
              <a:buNone/>
            </a:pPr>
            <a:r>
              <a:rPr lang="en-US" sz="4800" spc="-96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Two specific asks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4916587" y="2604262"/>
            <a:ext cx="1287363" cy="7040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4"/>
              </a:lnSpc>
              <a:buNone/>
            </a:pPr>
            <a:r>
              <a:rPr lang="en-US" sz="5280" dirty="0">
                <a:solidFill>
                  <a:srgbClr val="1E3E58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01</a:t>
            </a:r>
            <a:endParaRPr lang="en-US" sz="5280" dirty="0"/>
          </a:p>
        </p:txBody>
      </p:sp>
      <p:sp>
        <p:nvSpPr>
          <p:cNvPr id="5" name="Text 4" descr=""/>
          <p:cNvSpPr/>
          <p:nvPr/>
        </p:nvSpPr>
        <p:spPr>
          <a:xfrm>
            <a:off x="882650" y="2755900"/>
            <a:ext cx="94843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3FB8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INTROS</a:t>
            </a:r>
            <a:endParaRPr lang="en-US" sz="750" dirty="0"/>
          </a:p>
        </p:txBody>
      </p:sp>
      <p:sp>
        <p:nvSpPr>
          <p:cNvPr id="6" name="Text 5" descr=""/>
          <p:cNvSpPr/>
          <p:nvPr/>
        </p:nvSpPr>
        <p:spPr>
          <a:xfrm>
            <a:off x="882650" y="3003550"/>
            <a:ext cx="2149872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CFO &amp; finance</a:t>
            </a:r>
            <a:endParaRPr lang="en-US" sz="2000" dirty="0"/>
          </a:p>
        </p:txBody>
      </p:sp>
      <p:sp>
        <p:nvSpPr>
          <p:cNvPr id="7" name="Text 6" descr=""/>
          <p:cNvSpPr/>
          <p:nvPr/>
        </p:nvSpPr>
        <p:spPr>
          <a:xfrm>
            <a:off x="882650" y="3270250"/>
            <a:ext cx="1264543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buyers</a:t>
            </a:r>
            <a:endParaRPr lang="en-US" sz="2000" dirty="0"/>
          </a:p>
        </p:txBody>
      </p:sp>
      <p:sp>
        <p:nvSpPr>
          <p:cNvPr id="8" name="Text 7" descr=""/>
          <p:cNvSpPr/>
          <p:nvPr/>
        </p:nvSpPr>
        <p:spPr>
          <a:xfrm>
            <a:off x="882650" y="3625751"/>
            <a:ext cx="4348857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Our new finance package needs design partners. We're looking for warm intros to 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4774307" y="3625751"/>
            <a:ext cx="1018580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 xml:space="preserve">CFOs or VP 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882650" y="3783211"/>
            <a:ext cx="845443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5AD0F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Finance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1270893" y="3783211"/>
            <a:ext cx="4617839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at 500–5,000-person companies. Two intros this quarter would meaningfully de-risk Q3 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882650" y="3940671"/>
            <a:ext cx="856952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pipeline.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10463411" y="2604262"/>
            <a:ext cx="1392039" cy="7040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544"/>
              </a:lnSpc>
              <a:buNone/>
            </a:pPr>
            <a:r>
              <a:rPr lang="en-US" sz="5280" dirty="0">
                <a:solidFill>
                  <a:srgbClr val="42413F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02</a:t>
            </a:r>
            <a:endParaRPr lang="en-US" sz="5280" dirty="0"/>
          </a:p>
        </p:txBody>
      </p:sp>
      <p:sp>
        <p:nvSpPr>
          <p:cNvPr id="14" name="Text 13" descr=""/>
          <p:cNvSpPr/>
          <p:nvPr/>
        </p:nvSpPr>
        <p:spPr>
          <a:xfrm>
            <a:off x="6534150" y="2755900"/>
            <a:ext cx="92045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80" kern="0" dirty="0">
                <a:solidFill>
                  <a:srgbClr val="FFB5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HIRING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6534150" y="3003550"/>
            <a:ext cx="1804293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Senior data</a:t>
            </a:r>
            <a:endParaRPr lang="en-US" sz="2000" dirty="0"/>
          </a:p>
        </p:txBody>
      </p:sp>
      <p:sp>
        <p:nvSpPr>
          <p:cNvPr id="16" name="Text 15" descr=""/>
          <p:cNvSpPr/>
          <p:nvPr/>
        </p:nvSpPr>
        <p:spPr>
          <a:xfrm>
            <a:off x="6534150" y="3270250"/>
            <a:ext cx="1497409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engineer</a:t>
            </a:r>
            <a:endParaRPr lang="en-US" sz="2000" dirty="0"/>
          </a:p>
        </p:txBody>
      </p:sp>
      <p:sp>
        <p:nvSpPr>
          <p:cNvPr id="17" name="Text 16" descr=""/>
          <p:cNvSpPr/>
          <p:nvPr/>
        </p:nvSpPr>
        <p:spPr>
          <a:xfrm>
            <a:off x="6534150" y="3625751"/>
            <a:ext cx="2689225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Founding platform role — someone who's built 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8766175" y="3625751"/>
            <a:ext cx="1979116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FFB547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high-throughput data pipelines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10288091" y="3625751"/>
            <a:ext cx="1467048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 at scale (Snowflake / </a:t>
            </a:r>
            <a:endParaRPr lang="en-US" sz="800" dirty="0"/>
          </a:p>
        </p:txBody>
      </p:sp>
      <p:sp>
        <p:nvSpPr>
          <p:cNvPr id="20" name="Text 19" descr=""/>
          <p:cNvSpPr/>
          <p:nvPr/>
        </p:nvSpPr>
        <p:spPr>
          <a:xfrm>
            <a:off x="6534150" y="3783211"/>
            <a:ext cx="4379317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Spark / Kafka). Know someone great? A single referral could close our biggest gap.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571500" y="5943600"/>
            <a:ext cx="2572544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Reply to this thread or grab time → </a:t>
            </a:r>
            <a:endParaRPr lang="en-US" sz="1000" dirty="0"/>
          </a:p>
        </p:txBody>
      </p:sp>
      <p:sp>
        <p:nvSpPr>
          <p:cNvPr id="22" name="Text 21" descr=""/>
          <p:cNvSpPr/>
          <p:nvPr/>
        </p:nvSpPr>
        <p:spPr>
          <a:xfrm>
            <a:off x="2686844" y="5943600"/>
            <a:ext cx="1941909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F4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founders@northwind.io</a:t>
            </a:r>
            <a:endParaRPr lang="en-US" sz="1000" dirty="0"/>
          </a:p>
        </p:txBody>
      </p:sp>
      <p:sp>
        <p:nvSpPr>
          <p:cNvPr id="23" name="Text 22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/ 09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1905000"/>
            <a:ext cx="1533128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357" kern="0" dirty="0">
                <a:solidFill>
                  <a:srgbClr val="3FB8E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 CLOSING</a:t>
            </a:r>
            <a:endParaRPr lang="en-US" sz="850" dirty="0"/>
          </a:p>
        </p:txBody>
      </p:sp>
      <p:sp>
        <p:nvSpPr>
          <p:cNvPr id="3" name="Text 2" descr=""/>
          <p:cNvSpPr/>
          <p:nvPr/>
        </p:nvSpPr>
        <p:spPr>
          <a:xfrm>
            <a:off x="571500" y="2099258"/>
            <a:ext cx="2637036" cy="2667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4F1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Building through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71500" y="2357296"/>
            <a:ext cx="1226046" cy="1928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18"/>
              </a:lnSpc>
              <a:buNone/>
            </a:pPr>
            <a:r>
              <a:rPr lang="en-US" sz="1446" i="1" spc="-40" kern="0" dirty="0">
                <a:solidFill>
                  <a:srgbClr val="3FB8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noise.</a:t>
            </a:r>
            <a:endParaRPr lang="en-US" sz="1446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806402"/>
            <a:ext cx="5120283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A clean quarter of compounding growth, honest about the hire we </a:t>
            </a:r>
            <a:endParaRPr lang="en-US" sz="1200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3042543"/>
            <a:ext cx="5103316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missed. Thank you for the support — the asks above are how you </a:t>
            </a:r>
            <a:endParaRPr lang="en-US" sz="12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3278684"/>
            <a:ext cx="2878931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C3D0D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can help us make Q3 our best yet.</a:t>
            </a:r>
            <a:endParaRPr lang="en-US" sz="12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795494"/>
            <a:ext cx="69701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ARR</a:t>
            </a:r>
            <a:endParaRPr lang="en-US" sz="7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911979"/>
            <a:ext cx="839589" cy="1362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73"/>
              </a:lnSpc>
              <a:buNone/>
            </a:pPr>
            <a:r>
              <a:rPr lang="en-US" sz="1022" spc="-2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$2.4M</a:t>
            </a:r>
            <a:endParaRPr lang="en-US" sz="1022" dirty="0"/>
          </a:p>
        </p:txBody>
      </p:sp>
      <p:sp>
        <p:nvSpPr>
          <p:cNvPr id="10" name="Text 9" descr=""/>
          <p:cNvSpPr/>
          <p:nvPr/>
        </p:nvSpPr>
        <p:spPr>
          <a:xfrm>
            <a:off x="1334889" y="3795494"/>
            <a:ext cx="973336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RUNWAY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1334889" y="3911979"/>
            <a:ext cx="815578" cy="1362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73"/>
              </a:lnSpc>
              <a:buNone/>
            </a:pPr>
            <a:r>
              <a:rPr lang="en-US" sz="1022" spc="-20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19 mo</a:t>
            </a:r>
            <a:endParaRPr lang="en-US" sz="1022" dirty="0"/>
          </a:p>
        </p:txBody>
      </p:sp>
      <p:sp>
        <p:nvSpPr>
          <p:cNvPr id="12" name="Text 11" descr=""/>
          <p:cNvSpPr/>
          <p:nvPr/>
        </p:nvSpPr>
        <p:spPr>
          <a:xfrm>
            <a:off x="2232025" y="3795494"/>
            <a:ext cx="1300559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68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UPDATE</a:t>
            </a:r>
            <a:endParaRPr lang="en-US" sz="700" dirty="0"/>
          </a:p>
        </p:txBody>
      </p:sp>
      <p:sp>
        <p:nvSpPr>
          <p:cNvPr id="13" name="Text 12" descr=""/>
          <p:cNvSpPr/>
          <p:nvPr/>
        </p:nvSpPr>
        <p:spPr>
          <a:xfrm>
            <a:off x="2232025" y="3916290"/>
            <a:ext cx="814090" cy="2271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9"/>
              </a:lnSpc>
              <a:buNone/>
            </a:pPr>
            <a:r>
              <a:rPr lang="en-US" sz="1704" spc="-34" kern="0" dirty="0">
                <a:solidFill>
                  <a:srgbClr val="F4F1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Oct</a:t>
            </a:r>
            <a:endParaRPr lang="en-US" sz="1704" dirty="0"/>
          </a:p>
        </p:txBody>
      </p:sp>
      <p:sp>
        <p:nvSpPr>
          <p:cNvPr id="14" name="Text 13" descr=""/>
          <p:cNvSpPr/>
          <p:nvPr/>
        </p:nvSpPr>
        <p:spPr>
          <a:xfrm>
            <a:off x="571500" y="6471920"/>
            <a:ext cx="90447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54" kern="0" dirty="0">
                <a:solidFill>
                  <a:srgbClr val="8BA3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/ 09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588c5f71c1e69777e8c124477998e5a8b9a2d026eca813eeace13d3ece9ed07c</vt:lpwstr>
  </property>
  <property fmtid="{D5CDD505-2E9C-101B-9397-08002B2CF9AE}" pid="3" name="EZdocPolicyVersion">
    <vt:lpwstr>layered-v2</vt:lpwstr>
  </property>
  <property fmtid="{D5CDD505-2E9C-101B-9397-08002B2CF9AE}" pid="4" name="EZdocExactFonts">
    <vt:i4>6</vt:i4>
  </property>
  <property fmtid="{D5CDD505-2E9C-101B-9397-08002B2CF9AE}" pid="5" name="EZdocSubstitutedFonts">
    <vt:i4>0</vt:i4>
  </property>
</Properties>
</file>