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Default xmlns="http://schemas.openxmlformats.org/package/2006/content-types" Extension="fntdata" ContentType="application/x-fontdata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EzdocProvenance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0" autoCompressPictures="0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embeddedFontLst xmlns:p="http://schemas.openxmlformats.org/presentationml/2006/main" xmlns:r="http://schemas.openxmlformats.org/officeDocument/2006/relationships">
    <p:embeddedFont>
      <p:font typeface="Inter"/>
      <p:regular r:id="rId18"/>
    </p:embeddedFont>
    <p:embeddedFont>
      <p:font typeface="Inter Light"/>
      <p:regular r:id="rId19"/>
    </p:embeddedFont>
    <p:embeddedFont>
      <p:font typeface="Inter Medium"/>
      <p:regular r:id="rId20"/>
    </p:embeddedFont>
    <p:embeddedFont>
      <p:font typeface="Space Grotesk"/>
      <p:regular r:id="rId21"/>
      <p:bold r:id="rId22"/>
    </p:embeddedFont>
    <p:embeddedFont>
      <p:font typeface="Space Grotesk SemiBold"/>
      <p:regular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xmlns="http://schemas.openxmlformats.org/package/2006/relationships" Id="rId18" Type="http://schemas.openxmlformats.org/officeDocument/2006/relationships/font" Target="fonts/ezdoc-inter-400-normal.fntdata"/><Relationship xmlns="http://schemas.openxmlformats.org/package/2006/relationships" Id="rId19" Type="http://schemas.openxmlformats.org/officeDocument/2006/relationships/font" Target="fonts/ezdoc-inter-300-normal.fntdata"/><Relationship xmlns="http://schemas.openxmlformats.org/package/2006/relationships" Id="rId20" Type="http://schemas.openxmlformats.org/officeDocument/2006/relationships/font" Target="fonts/ezdoc-inter-500-normal.fntdata"/><Relationship xmlns="http://schemas.openxmlformats.org/package/2006/relationships" Id="rId21" Type="http://schemas.openxmlformats.org/officeDocument/2006/relationships/font" Target="fonts/ezdoc-space-grotesk-400-normal.fntdata"/><Relationship xmlns="http://schemas.openxmlformats.org/package/2006/relationships" Id="rId22" Type="http://schemas.openxmlformats.org/officeDocument/2006/relationships/font" Target="fonts/ezdoc-space-grotesk-700-normal.fntdata"/><Relationship xmlns="http://schemas.openxmlformats.org/package/2006/relationships" Id="rId23" Type="http://schemas.openxmlformats.org/officeDocument/2006/relationships/font" Target="fonts/ezdoc-space-grotesk-600-normal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749300" y="463550"/>
            <a:ext cx="124430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b="1" spc="-16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150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2165350"/>
            <a:ext cx="293201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Q3 2025 · GO-TO-MARKET PLAN</a:t>
            </a:r>
            <a:endParaRPr lang="en-US" sz="750" dirty="0"/>
          </a:p>
        </p:txBody>
      </p:sp>
      <p:sp>
        <p:nvSpPr>
          <p:cNvPr id="4" name="Text 3" descr=""/>
          <p:cNvSpPr/>
          <p:nvPr/>
        </p:nvSpPr>
        <p:spPr>
          <a:xfrm>
            <a:off x="571500" y="2369641"/>
            <a:ext cx="1585416" cy="3193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515"/>
              </a:lnSpc>
              <a:buNone/>
            </a:pPr>
            <a:r>
              <a:rPr lang="en-US" sz="2395" b="1" spc="-96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Ship the</a:t>
            </a:r>
            <a:endParaRPr lang="en-US" sz="2395" dirty="0"/>
          </a:p>
        </p:txBody>
      </p:sp>
      <p:sp>
        <p:nvSpPr>
          <p:cNvPr id="5" name="Text 4" descr=""/>
          <p:cNvSpPr/>
          <p:nvPr/>
        </p:nvSpPr>
        <p:spPr>
          <a:xfrm>
            <a:off x="571500" y="2689026"/>
            <a:ext cx="1125240" cy="3193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515"/>
              </a:lnSpc>
              <a:buNone/>
            </a:pPr>
            <a:r>
              <a:rPr lang="en-US" sz="2395" b="1" spc="-96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plan.</a:t>
            </a:r>
            <a:endParaRPr lang="en-US" sz="2395" dirty="0"/>
          </a:p>
        </p:txBody>
      </p:sp>
      <p:sp>
        <p:nvSpPr>
          <p:cNvPr id="6" name="Text 5" descr=""/>
          <p:cNvSpPr/>
          <p:nvPr/>
        </p:nvSpPr>
        <p:spPr>
          <a:xfrm>
            <a:off x="1239540" y="2714654"/>
            <a:ext cx="589657" cy="2810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13"/>
              </a:lnSpc>
              <a:buNone/>
            </a:pPr>
            <a:r>
              <a:rPr lang="en-US" sz="2108" b="1" spc="-96" kern="0" dirty="0">
                <a:solidFill>
                  <a:srgbClr val="C8FF3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*</a:t>
            </a:r>
            <a:endParaRPr lang="en-US" sz="2108" dirty="0"/>
          </a:p>
        </p:txBody>
      </p:sp>
      <p:sp>
        <p:nvSpPr>
          <p:cNvPr id="7" name="Text 6" descr=""/>
          <p:cNvSpPr/>
          <p:nvPr/>
        </p:nvSpPr>
        <p:spPr>
          <a:xfrm>
            <a:off x="571500" y="3283347"/>
            <a:ext cx="5126335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C8CEE0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The launch strategy for Cadence — the project-management </a:t>
            </a:r>
            <a:endParaRPr lang="en-US" sz="1300" dirty="0"/>
          </a:p>
        </p:txBody>
      </p:sp>
      <p:sp>
        <p:nvSpPr>
          <p:cNvPr id="8" name="Text 7" descr=""/>
          <p:cNvSpPr/>
          <p:nvPr/>
        </p:nvSpPr>
        <p:spPr>
          <a:xfrm>
            <a:off x="571500" y="3530997"/>
            <a:ext cx="5072261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C8CEE0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app that keeps teams in rhythm. Goals, segments, channels, </a:t>
            </a:r>
            <a:endParaRPr lang="en-US" sz="1300" dirty="0"/>
          </a:p>
        </p:txBody>
      </p:sp>
      <p:sp>
        <p:nvSpPr>
          <p:cNvPr id="9" name="Text 8" descr=""/>
          <p:cNvSpPr/>
          <p:nvPr/>
        </p:nvSpPr>
        <p:spPr>
          <a:xfrm>
            <a:off x="571500" y="3778647"/>
            <a:ext cx="4590455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C8CEE0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calendar, budget and the metrics that prove it worked.</a:t>
            </a:r>
            <a:endParaRPr lang="en-US" sz="1300" dirty="0"/>
          </a:p>
        </p:txBody>
      </p:sp>
      <p:sp>
        <p:nvSpPr>
          <p:cNvPr id="10" name="Text 9" descr=""/>
          <p:cNvSpPr/>
          <p:nvPr/>
        </p:nvSpPr>
        <p:spPr>
          <a:xfrm>
            <a:off x="571500" y="5981700"/>
            <a:ext cx="46009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25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* ONE DOMINANT METRIC PER PHASE — NO VANITY NUMBERS</a:t>
            </a:r>
            <a:endParaRPr lang="en-US" sz="750" dirty="0"/>
          </a:p>
        </p:txBody>
      </p:sp>
      <p:sp>
        <p:nvSpPr>
          <p:cNvPr id="11" name="Text 10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5449490" y="6473190"/>
            <a:ext cx="1911152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MARKETING · CONFIDENTIAL</a:t>
            </a:r>
            <a:endParaRPr lang="en-US" sz="650" dirty="0"/>
          </a:p>
        </p:txBody>
      </p:sp>
      <p:sp>
        <p:nvSpPr>
          <p:cNvPr id="13" name="Text 12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01 / 11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4850"/>
            <a:ext cx="368935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RISKS · WHAT COULD BREAK THE RHYTHM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1126490"/>
            <a:ext cx="7861300" cy="6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80"/>
              </a:lnSpc>
              <a:buNone/>
            </a:pPr>
            <a:r>
              <a:rPr lang="en-US" sz="4400" spc="-132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Planned for, not hoped away.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806450" y="2606040"/>
            <a:ext cx="1798538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400" dirty="0">
                <a:solidFill>
                  <a:srgbClr val="FF6B5B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Paid CAC spikes</a:t>
            </a:r>
            <a:endParaRPr lang="en-US" sz="1400" dirty="0"/>
          </a:p>
        </p:txBody>
      </p:sp>
      <p:sp>
        <p:nvSpPr>
          <p:cNvPr id="5" name="Text 4" descr=""/>
          <p:cNvSpPr/>
          <p:nvPr/>
        </p:nvSpPr>
        <p:spPr>
          <a:xfrm>
            <a:off x="806450" y="2952750"/>
            <a:ext cx="2552402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Auction inflation on launch keywords.</a:t>
            </a:r>
            <a:endParaRPr lang="en-US" sz="950" dirty="0"/>
          </a:p>
        </p:txBody>
      </p:sp>
      <p:sp>
        <p:nvSpPr>
          <p:cNvPr id="6" name="Text 5" descr=""/>
          <p:cNvSpPr/>
          <p:nvPr/>
        </p:nvSpPr>
        <p:spPr>
          <a:xfrm>
            <a:off x="806450" y="3145730"/>
            <a:ext cx="1066006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Mitigation:</a:t>
            </a:r>
            <a:endParaRPr lang="en-US" sz="950" dirty="0"/>
          </a:p>
        </p:txBody>
      </p:sp>
      <p:sp>
        <p:nvSpPr>
          <p:cNvPr id="7" name="Text 6" descr=""/>
          <p:cNvSpPr/>
          <p:nvPr/>
        </p:nvSpPr>
        <p:spPr>
          <a:xfrm>
            <a:off x="1415256" y="3145730"/>
            <a:ext cx="2985095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 weight budget to owned SEO + referral loop; </a:t>
            </a:r>
            <a:endParaRPr lang="en-US" sz="950" dirty="0"/>
          </a:p>
        </p:txBody>
      </p:sp>
      <p:sp>
        <p:nvSpPr>
          <p:cNvPr id="8" name="Text 7" descr=""/>
          <p:cNvSpPr/>
          <p:nvPr/>
        </p:nvSpPr>
        <p:spPr>
          <a:xfrm>
            <a:off x="806450" y="3338711"/>
            <a:ext cx="2323703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cap CAC at $42 with auto-pause.</a:t>
            </a:r>
            <a:endParaRPr lang="en-US" sz="950" dirty="0"/>
          </a:p>
        </p:txBody>
      </p:sp>
      <p:sp>
        <p:nvSpPr>
          <p:cNvPr id="9" name="Text 8" descr=""/>
          <p:cNvSpPr/>
          <p:nvPr/>
        </p:nvSpPr>
        <p:spPr>
          <a:xfrm>
            <a:off x="4565650" y="2606040"/>
            <a:ext cx="1831975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400" dirty="0">
                <a:solidFill>
                  <a:srgbClr val="6EA8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Weak activation</a:t>
            </a:r>
            <a:endParaRPr lang="en-US" sz="1400" dirty="0"/>
          </a:p>
        </p:txBody>
      </p:sp>
      <p:sp>
        <p:nvSpPr>
          <p:cNvPr id="10" name="Text 9" descr=""/>
          <p:cNvSpPr/>
          <p:nvPr/>
        </p:nvSpPr>
        <p:spPr>
          <a:xfrm>
            <a:off x="4565650" y="2952750"/>
            <a:ext cx="2247205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Signups don't invite teammates.</a:t>
            </a:r>
            <a:endParaRPr lang="en-US" sz="950" dirty="0"/>
          </a:p>
        </p:txBody>
      </p:sp>
      <p:sp>
        <p:nvSpPr>
          <p:cNvPr id="11" name="Text 10" descr=""/>
          <p:cNvSpPr/>
          <p:nvPr/>
        </p:nvSpPr>
        <p:spPr>
          <a:xfrm>
            <a:off x="4565650" y="3145730"/>
            <a:ext cx="1066006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Mitigation:</a:t>
            </a:r>
            <a:endParaRPr lang="en-US" sz="950" dirty="0"/>
          </a:p>
        </p:txBody>
      </p:sp>
      <p:sp>
        <p:nvSpPr>
          <p:cNvPr id="12" name="Text 11" descr=""/>
          <p:cNvSpPr/>
          <p:nvPr/>
        </p:nvSpPr>
        <p:spPr>
          <a:xfrm>
            <a:off x="5174456" y="3145730"/>
            <a:ext cx="2831405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 onboarding drip + in-app nudges shipped </a:t>
            </a:r>
            <a:endParaRPr lang="en-US" sz="950" dirty="0"/>
          </a:p>
        </p:txBody>
      </p:sp>
      <p:sp>
        <p:nvSpPr>
          <p:cNvPr id="13" name="Text 12" descr=""/>
          <p:cNvSpPr/>
          <p:nvPr/>
        </p:nvSpPr>
        <p:spPr>
          <a:xfrm>
            <a:off x="4565650" y="3338711"/>
            <a:ext cx="3196630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before paid ramp; templates lower time-to-value.</a:t>
            </a:r>
            <a:endParaRPr lang="en-US" sz="950" dirty="0"/>
          </a:p>
        </p:txBody>
      </p:sp>
      <p:sp>
        <p:nvSpPr>
          <p:cNvPr id="14" name="Text 13" descr=""/>
          <p:cNvSpPr/>
          <p:nvPr/>
        </p:nvSpPr>
        <p:spPr>
          <a:xfrm>
            <a:off x="8324850" y="2606040"/>
            <a:ext cx="1994297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400" dirty="0">
                <a:solidFill>
                  <a:srgbClr val="8B7B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Launch-day noise</a:t>
            </a:r>
            <a:endParaRPr lang="en-US" sz="1400" dirty="0"/>
          </a:p>
        </p:txBody>
      </p:sp>
      <p:sp>
        <p:nvSpPr>
          <p:cNvPr id="15" name="Text 14" descr=""/>
          <p:cNvSpPr/>
          <p:nvPr/>
        </p:nvSpPr>
        <p:spPr>
          <a:xfrm>
            <a:off x="8324850" y="2952750"/>
            <a:ext cx="1894483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Product Hunt gets buried.</a:t>
            </a:r>
            <a:endParaRPr lang="en-US" sz="950" dirty="0"/>
          </a:p>
        </p:txBody>
      </p:sp>
      <p:sp>
        <p:nvSpPr>
          <p:cNvPr id="16" name="Text 15" descr=""/>
          <p:cNvSpPr/>
          <p:nvPr/>
        </p:nvSpPr>
        <p:spPr>
          <a:xfrm>
            <a:off x="8324850" y="3145730"/>
            <a:ext cx="1066006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Mitigation:</a:t>
            </a:r>
            <a:endParaRPr lang="en-US" sz="950" dirty="0"/>
          </a:p>
        </p:txBody>
      </p:sp>
      <p:sp>
        <p:nvSpPr>
          <p:cNvPr id="17" name="Text 16" descr=""/>
          <p:cNvSpPr/>
          <p:nvPr/>
        </p:nvSpPr>
        <p:spPr>
          <a:xfrm>
            <a:off x="8933656" y="3145730"/>
            <a:ext cx="3095724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 pre-warmed ambassador list + hunter secured </a:t>
            </a:r>
            <a:endParaRPr lang="en-US" sz="950" dirty="0"/>
          </a:p>
        </p:txBody>
      </p:sp>
      <p:sp>
        <p:nvSpPr>
          <p:cNvPr id="18" name="Text 17" descr=""/>
          <p:cNvSpPr/>
          <p:nvPr/>
        </p:nvSpPr>
        <p:spPr>
          <a:xfrm>
            <a:off x="8324850" y="3338711"/>
            <a:ext cx="2529582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3 weeks out; press embargo synced.</a:t>
            </a:r>
            <a:endParaRPr lang="en-US" sz="950" dirty="0"/>
          </a:p>
        </p:txBody>
      </p:sp>
      <p:sp>
        <p:nvSpPr>
          <p:cNvPr id="19" name="Text 18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20" name="Text 19" descr=""/>
          <p:cNvSpPr/>
          <p:nvPr/>
        </p:nvSpPr>
        <p:spPr>
          <a:xfrm>
            <a:off x="5650408" y="6473190"/>
            <a:ext cx="1509415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RISKS &amp; MITIGATION</a:t>
            </a:r>
            <a:endParaRPr lang="en-US" sz="650" dirty="0"/>
          </a:p>
        </p:txBody>
      </p:sp>
      <p:sp>
        <p:nvSpPr>
          <p:cNvPr id="21" name="Text 20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10 / 11</a:t>
            </a:r>
            <a:endParaRPr lang="en-US" sz="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831850"/>
            <a:ext cx="330586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THE ASK · WHAT WE NEED TO HIT GO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2186940"/>
            <a:ext cx="7150298" cy="8801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930"/>
              </a:lnSpc>
              <a:buNone/>
            </a:pPr>
            <a:r>
              <a:rPr lang="en-US" sz="6600" b="1" spc="-264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Approve the beat.</a:t>
            </a:r>
            <a:endParaRPr lang="en-US" sz="6600" dirty="0"/>
          </a:p>
        </p:txBody>
      </p:sp>
      <p:sp>
        <p:nvSpPr>
          <p:cNvPr id="4" name="Text 3" descr=""/>
          <p:cNvSpPr/>
          <p:nvPr/>
        </p:nvSpPr>
        <p:spPr>
          <a:xfrm>
            <a:off x="571500" y="3286720"/>
            <a:ext cx="4508897" cy="264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80"/>
              </a:lnSpc>
              <a:buNone/>
            </a:pPr>
            <a:r>
              <a:rPr lang="en-US" sz="1300" dirty="0">
                <a:solidFill>
                  <a:srgbClr val="D4D9E8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$600K, twelve weeks, four channels, one north star: </a:t>
            </a:r>
            <a:endParaRPr lang="en-US" sz="1300" dirty="0"/>
          </a:p>
        </p:txBody>
      </p:sp>
      <p:sp>
        <p:nvSpPr>
          <p:cNvPr id="5" name="Text 4" descr=""/>
          <p:cNvSpPr/>
          <p:nvPr/>
        </p:nvSpPr>
        <p:spPr>
          <a:xfrm>
            <a:off x="4623197" y="3286720"/>
            <a:ext cx="1019671" cy="264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80"/>
              </a:lnSpc>
              <a:buNone/>
            </a:pPr>
            <a:r>
              <a:rPr lang="en-US" sz="1300" dirty="0">
                <a:solidFill>
                  <a:srgbClr val="C8FF3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 xml:space="preserve">25,000 </a:t>
            </a:r>
            <a:endParaRPr lang="en-US" sz="1300" dirty="0"/>
          </a:p>
        </p:txBody>
      </p:sp>
      <p:sp>
        <p:nvSpPr>
          <p:cNvPr id="6" name="Text 5" descr=""/>
          <p:cNvSpPr/>
          <p:nvPr/>
        </p:nvSpPr>
        <p:spPr>
          <a:xfrm>
            <a:off x="571500" y="3550841"/>
            <a:ext cx="2655292" cy="264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80"/>
              </a:lnSpc>
              <a:buNone/>
            </a:pPr>
            <a:r>
              <a:rPr lang="en-US" sz="1300" dirty="0">
                <a:solidFill>
                  <a:srgbClr val="C8FF3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activated teams by Sept 30.</a:t>
            </a:r>
            <a:endParaRPr lang="en-US" sz="1300" dirty="0"/>
          </a:p>
        </p:txBody>
      </p:sp>
      <p:sp>
        <p:nvSpPr>
          <p:cNvPr id="7" name="Text 6" descr=""/>
          <p:cNvSpPr/>
          <p:nvPr/>
        </p:nvSpPr>
        <p:spPr>
          <a:xfrm>
            <a:off x="2769592" y="3550841"/>
            <a:ext cx="3126780" cy="264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80"/>
              </a:lnSpc>
              <a:buNone/>
            </a:pPr>
            <a:r>
              <a:rPr lang="en-US" sz="1300" dirty="0">
                <a:solidFill>
                  <a:srgbClr val="D4D9E8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 Green-light by June 20 to lock the </a:t>
            </a:r>
            <a:endParaRPr lang="en-US" sz="1300" dirty="0"/>
          </a:p>
        </p:txBody>
      </p:sp>
      <p:sp>
        <p:nvSpPr>
          <p:cNvPr id="8" name="Text 7" descr=""/>
          <p:cNvSpPr/>
          <p:nvPr/>
        </p:nvSpPr>
        <p:spPr>
          <a:xfrm>
            <a:off x="571500" y="3814961"/>
            <a:ext cx="3797201" cy="264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80"/>
              </a:lnSpc>
              <a:buNone/>
            </a:pPr>
            <a:r>
              <a:rPr lang="en-US" sz="1300" dirty="0">
                <a:solidFill>
                  <a:srgbClr val="D4D9E8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July tease and hold the Aug 12 launch date.</a:t>
            </a:r>
            <a:endParaRPr lang="en-US" sz="1300" dirty="0"/>
          </a:p>
        </p:txBody>
      </p:sp>
      <p:sp>
        <p:nvSpPr>
          <p:cNvPr id="9" name="Text 8" descr=""/>
          <p:cNvSpPr/>
          <p:nvPr/>
        </p:nvSpPr>
        <p:spPr>
          <a:xfrm>
            <a:off x="571500" y="5530850"/>
            <a:ext cx="122058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13" kern="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 BY</a:t>
            </a:r>
            <a:endParaRPr lang="en-US" sz="750" dirty="0"/>
          </a:p>
        </p:txBody>
      </p:sp>
      <p:sp>
        <p:nvSpPr>
          <p:cNvPr id="10" name="Text 9" descr=""/>
          <p:cNvSpPr/>
          <p:nvPr/>
        </p:nvSpPr>
        <p:spPr>
          <a:xfrm>
            <a:off x="571500" y="5709920"/>
            <a:ext cx="1295400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June 20</a:t>
            </a:r>
            <a:endParaRPr lang="en-US" sz="1700" dirty="0"/>
          </a:p>
        </p:txBody>
      </p:sp>
      <p:sp>
        <p:nvSpPr>
          <p:cNvPr id="11" name="Text 10" descr=""/>
          <p:cNvSpPr/>
          <p:nvPr/>
        </p:nvSpPr>
        <p:spPr>
          <a:xfrm>
            <a:off x="1854200" y="5530850"/>
            <a:ext cx="121642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13" kern="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LAUNCH DAY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1854200" y="5709920"/>
            <a:ext cx="1144290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Aug 12</a:t>
            </a:r>
            <a:endParaRPr lang="en-US" sz="1700" dirty="0"/>
          </a:p>
        </p:txBody>
      </p:sp>
      <p:sp>
        <p:nvSpPr>
          <p:cNvPr id="13" name="Text 12" descr=""/>
          <p:cNvSpPr/>
          <p:nvPr/>
        </p:nvSpPr>
        <p:spPr>
          <a:xfrm>
            <a:off x="3057922" y="5530850"/>
            <a:ext cx="120580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13" kern="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MRR</a:t>
            </a:r>
            <a:endParaRPr lang="en-US" sz="750" dirty="0"/>
          </a:p>
        </p:txBody>
      </p:sp>
      <p:sp>
        <p:nvSpPr>
          <p:cNvPr id="14" name="Text 13" descr=""/>
          <p:cNvSpPr/>
          <p:nvPr/>
        </p:nvSpPr>
        <p:spPr>
          <a:xfrm>
            <a:off x="3057922" y="5709920"/>
            <a:ext cx="1085552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$310K</a:t>
            </a:r>
            <a:endParaRPr lang="en-US" sz="1700" dirty="0"/>
          </a:p>
        </p:txBody>
      </p:sp>
      <p:sp>
        <p:nvSpPr>
          <p:cNvPr id="15" name="Text 14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16" name="Text 15" descr=""/>
          <p:cNvSpPr/>
          <p:nvPr/>
        </p:nvSpPr>
        <p:spPr>
          <a:xfrm>
            <a:off x="5820668" y="6473190"/>
            <a:ext cx="1168797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LET'S SHIP IT</a:t>
            </a:r>
            <a:endParaRPr lang="en-US" sz="650" dirty="0"/>
          </a:p>
        </p:txBody>
      </p:sp>
      <p:sp>
        <p:nvSpPr>
          <p:cNvPr id="17" name="Text 16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11 / 11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4850"/>
            <a:ext cx="347007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THE BET · WHY THIS LAUNCH MATTERS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1676400"/>
            <a:ext cx="2507258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60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Teams don't need</a:t>
            </a:r>
            <a:endParaRPr lang="en-US" sz="2000" dirty="0"/>
          </a:p>
        </p:txBody>
      </p:sp>
      <p:sp>
        <p:nvSpPr>
          <p:cNvPr id="4" name="Text 3" descr=""/>
          <p:cNvSpPr/>
          <p:nvPr/>
        </p:nvSpPr>
        <p:spPr>
          <a:xfrm>
            <a:off x="571500" y="1943100"/>
            <a:ext cx="195838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60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another tool.</a:t>
            </a:r>
            <a:endParaRPr lang="en-US" sz="2000" dirty="0"/>
          </a:p>
        </p:txBody>
      </p:sp>
      <p:sp>
        <p:nvSpPr>
          <p:cNvPr id="5" name="Text 4" descr=""/>
          <p:cNvSpPr/>
          <p:nvPr/>
        </p:nvSpPr>
        <p:spPr>
          <a:xfrm>
            <a:off x="571500" y="2198973"/>
            <a:ext cx="1803598" cy="1568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35"/>
              </a:lnSpc>
              <a:buNone/>
            </a:pPr>
            <a:r>
              <a:rPr lang="en-US" sz="1176" spc="-60" kern="0" dirty="0">
                <a:solidFill>
                  <a:srgbClr val="FF6B5B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They need a rhythm.</a:t>
            </a:r>
            <a:endParaRPr lang="en-US" sz="1176" dirty="0"/>
          </a:p>
        </p:txBody>
      </p:sp>
      <p:sp>
        <p:nvSpPr>
          <p:cNvPr id="6" name="Text 5" descr=""/>
          <p:cNvSpPr/>
          <p:nvPr/>
        </p:nvSpPr>
        <p:spPr>
          <a:xfrm>
            <a:off x="571500" y="2620665"/>
            <a:ext cx="4498082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The PM category is crowded and fatigued — the average </a:t>
            </a:r>
            <a:endParaRPr lang="en-US" sz="1200" dirty="0"/>
          </a:p>
        </p:txBody>
      </p:sp>
      <p:sp>
        <p:nvSpPr>
          <p:cNvPr id="7" name="Text 6" descr=""/>
          <p:cNvSpPr/>
          <p:nvPr/>
        </p:nvSpPr>
        <p:spPr>
          <a:xfrm>
            <a:off x="571500" y="2864445"/>
            <a:ext cx="5160566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knowledge worker juggles 9 apps a day. We don't win on features. </a:t>
            </a:r>
            <a:endParaRPr lang="en-US" sz="1200" dirty="0"/>
          </a:p>
        </p:txBody>
      </p:sp>
      <p:sp>
        <p:nvSpPr>
          <p:cNvPr id="8" name="Text 7" descr=""/>
          <p:cNvSpPr/>
          <p:nvPr/>
        </p:nvSpPr>
        <p:spPr>
          <a:xfrm>
            <a:off x="571500" y="3108226"/>
            <a:ext cx="4797723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We win on the promise that Cadence makes coordination feel </a:t>
            </a:r>
            <a:endParaRPr lang="en-US" sz="1200" dirty="0"/>
          </a:p>
        </p:txBody>
      </p:sp>
      <p:sp>
        <p:nvSpPr>
          <p:cNvPr id="9" name="Text 8" descr=""/>
          <p:cNvSpPr/>
          <p:nvPr/>
        </p:nvSpPr>
        <p:spPr>
          <a:xfrm>
            <a:off x="571500" y="3352006"/>
            <a:ext cx="4013696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effortless. Every dollar this quarter buys that story.</a:t>
            </a:r>
            <a:endParaRPr lang="en-US" sz="1200" dirty="0"/>
          </a:p>
        </p:txBody>
      </p:sp>
      <p:sp>
        <p:nvSpPr>
          <p:cNvPr id="10" name="Text 9" descr=""/>
          <p:cNvSpPr/>
          <p:nvPr/>
        </p:nvSpPr>
        <p:spPr>
          <a:xfrm>
            <a:off x="7556500" y="1984375"/>
            <a:ext cx="2359223" cy="7143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400"/>
              </a:lnSpc>
              <a:buNone/>
            </a:pPr>
            <a:r>
              <a:rPr lang="en-US" sz="6000" b="1" spc="-240" kern="0" dirty="0">
                <a:solidFill>
                  <a:srgbClr val="C8FF3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$9.7B</a:t>
            </a:r>
            <a:endParaRPr lang="en-US" sz="6000" dirty="0"/>
          </a:p>
        </p:txBody>
      </p:sp>
      <p:sp>
        <p:nvSpPr>
          <p:cNvPr id="11" name="Text 10" descr=""/>
          <p:cNvSpPr/>
          <p:nvPr/>
        </p:nvSpPr>
        <p:spPr>
          <a:xfrm>
            <a:off x="7556500" y="2622550"/>
            <a:ext cx="3001268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PM software market, 2025 — growing 13% YoY</a:t>
            </a:r>
            <a:endParaRPr lang="en-US" sz="900" dirty="0"/>
          </a:p>
        </p:txBody>
      </p:sp>
      <p:sp>
        <p:nvSpPr>
          <p:cNvPr id="12" name="Text 11" descr=""/>
          <p:cNvSpPr/>
          <p:nvPr/>
        </p:nvSpPr>
        <p:spPr>
          <a:xfrm>
            <a:off x="7556500" y="3305175"/>
            <a:ext cx="1755676" cy="7143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400"/>
              </a:lnSpc>
              <a:buNone/>
            </a:pPr>
            <a:r>
              <a:rPr lang="en-US" sz="6000" b="1" spc="-240" kern="0" dirty="0">
                <a:solidFill>
                  <a:srgbClr val="6EA8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61%</a:t>
            </a:r>
            <a:endParaRPr lang="en-US" sz="6000" dirty="0"/>
          </a:p>
        </p:txBody>
      </p:sp>
      <p:sp>
        <p:nvSpPr>
          <p:cNvPr id="13" name="Text 12" descr=""/>
          <p:cNvSpPr/>
          <p:nvPr/>
        </p:nvSpPr>
        <p:spPr>
          <a:xfrm>
            <a:off x="7556500" y="3943350"/>
            <a:ext cx="2629793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teams say their tools slow them down</a:t>
            </a:r>
            <a:endParaRPr lang="en-US" sz="900" dirty="0"/>
          </a:p>
        </p:txBody>
      </p:sp>
      <p:sp>
        <p:nvSpPr>
          <p:cNvPr id="14" name="Text 13" descr=""/>
          <p:cNvSpPr/>
          <p:nvPr/>
        </p:nvSpPr>
        <p:spPr>
          <a:xfrm>
            <a:off x="7556500" y="4625975"/>
            <a:ext cx="2159595" cy="7143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400"/>
              </a:lnSpc>
              <a:buNone/>
            </a:pPr>
            <a:r>
              <a:rPr lang="en-US" sz="6000" b="1" spc="-240" kern="0" dirty="0">
                <a:solidFill>
                  <a:srgbClr val="8B7B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12wk</a:t>
            </a:r>
            <a:endParaRPr lang="en-US" sz="6000" dirty="0"/>
          </a:p>
        </p:txBody>
      </p:sp>
      <p:sp>
        <p:nvSpPr>
          <p:cNvPr id="15" name="Text 14" descr=""/>
          <p:cNvSpPr/>
          <p:nvPr/>
        </p:nvSpPr>
        <p:spPr>
          <a:xfrm>
            <a:off x="7556500" y="5264150"/>
            <a:ext cx="2924373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establish share of voice before Q4 budgets</a:t>
            </a:r>
            <a:endParaRPr lang="en-US" sz="900" dirty="0"/>
          </a:p>
        </p:txBody>
      </p:sp>
      <p:sp>
        <p:nvSpPr>
          <p:cNvPr id="16" name="Text 15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17" name="Text 16" descr=""/>
          <p:cNvSpPr/>
          <p:nvPr/>
        </p:nvSpPr>
        <p:spPr>
          <a:xfrm>
            <a:off x="5698331" y="6473190"/>
            <a:ext cx="1413470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OPPORTUNITY</a:t>
            </a:r>
            <a:endParaRPr lang="en-US" sz="650" dirty="0"/>
          </a:p>
        </p:txBody>
      </p:sp>
      <p:sp>
        <p:nvSpPr>
          <p:cNvPr id="18" name="Text 17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02 / 11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4850"/>
            <a:ext cx="390197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GOALS · Q3 TARGETS THAT DEFINE SUCCESS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1126490"/>
            <a:ext cx="7720508" cy="6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80"/>
              </a:lnSpc>
              <a:buNone/>
            </a:pPr>
            <a:r>
              <a:rPr lang="en-US" sz="4400" spc="-132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One north star, three drivers.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952500" y="2927350"/>
            <a:ext cx="205571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617B2B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NORTH STAR METRIC</a:t>
            </a:r>
            <a:endParaRPr lang="en-US" sz="750" dirty="0"/>
          </a:p>
        </p:txBody>
      </p:sp>
      <p:sp>
        <p:nvSpPr>
          <p:cNvPr id="5" name="Text 4" descr=""/>
          <p:cNvSpPr/>
          <p:nvPr/>
        </p:nvSpPr>
        <p:spPr>
          <a:xfrm>
            <a:off x="952500" y="3286481"/>
            <a:ext cx="2684165" cy="12029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610"/>
              </a:lnSpc>
              <a:buNone/>
            </a:pPr>
            <a:r>
              <a:rPr lang="en-US" sz="10500" b="1" spc="-525" kern="0" dirty="0">
                <a:solidFill>
                  <a:srgbClr val="0C0F1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25K</a:t>
            </a:r>
            <a:endParaRPr lang="en-US" sz="10500" dirty="0"/>
          </a:p>
        </p:txBody>
      </p:sp>
      <p:sp>
        <p:nvSpPr>
          <p:cNvPr id="6" name="Text 5" descr=""/>
          <p:cNvSpPr/>
          <p:nvPr/>
        </p:nvSpPr>
        <p:spPr>
          <a:xfrm>
            <a:off x="952500" y="4287441"/>
            <a:ext cx="374372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0C0F1C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 xml:space="preserve">activated teams by Sept 30 — a team that </a:t>
            </a:r>
            <a:endParaRPr lang="en-US" sz="1300" dirty="0"/>
          </a:p>
        </p:txBody>
      </p:sp>
      <p:sp>
        <p:nvSpPr>
          <p:cNvPr id="7" name="Text 6" descr=""/>
          <p:cNvSpPr/>
          <p:nvPr/>
        </p:nvSpPr>
        <p:spPr>
          <a:xfrm>
            <a:off x="952500" y="4484291"/>
            <a:ext cx="3797201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0C0F1C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created a project and invited ≥2 members.</a:t>
            </a:r>
            <a:endParaRPr lang="en-US" sz="1300" dirty="0"/>
          </a:p>
        </p:txBody>
      </p:sp>
      <p:sp>
        <p:nvSpPr>
          <p:cNvPr id="8" name="Text 7" descr=""/>
          <p:cNvSpPr/>
          <p:nvPr/>
        </p:nvSpPr>
        <p:spPr>
          <a:xfrm>
            <a:off x="6673850" y="2903220"/>
            <a:ext cx="1248370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Awareness</a:t>
            </a:r>
            <a:endParaRPr lang="en-US" sz="1200" dirty="0"/>
          </a:p>
        </p:txBody>
      </p:sp>
      <p:sp>
        <p:nvSpPr>
          <p:cNvPr id="9" name="Text 8" descr=""/>
          <p:cNvSpPr/>
          <p:nvPr/>
        </p:nvSpPr>
        <p:spPr>
          <a:xfrm>
            <a:off x="6673850" y="3124200"/>
            <a:ext cx="2046486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Aided brand recall in target ICP</a:t>
            </a:r>
            <a:endParaRPr lang="en-US" sz="850" dirty="0"/>
          </a:p>
        </p:txBody>
      </p:sp>
      <p:sp>
        <p:nvSpPr>
          <p:cNvPr id="10" name="Text 9" descr=""/>
          <p:cNvSpPr/>
          <p:nvPr/>
        </p:nvSpPr>
        <p:spPr>
          <a:xfrm>
            <a:off x="10529986" y="2799080"/>
            <a:ext cx="1287363" cy="579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3800" b="1" spc="-114" kern="0" dirty="0">
                <a:solidFill>
                  <a:srgbClr val="6EA8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18%</a:t>
            </a:r>
            <a:endParaRPr lang="en-US" sz="3800" dirty="0"/>
          </a:p>
        </p:txBody>
      </p:sp>
      <p:sp>
        <p:nvSpPr>
          <p:cNvPr id="11" name="Text 10" descr=""/>
          <p:cNvSpPr/>
          <p:nvPr/>
        </p:nvSpPr>
        <p:spPr>
          <a:xfrm>
            <a:off x="6673850" y="4116070"/>
            <a:ext cx="1290737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Acquisition</a:t>
            </a:r>
            <a:endParaRPr lang="en-US" sz="1200" dirty="0"/>
          </a:p>
        </p:txBody>
      </p:sp>
      <p:sp>
        <p:nvSpPr>
          <p:cNvPr id="12" name="Text 11" descr=""/>
          <p:cNvSpPr/>
          <p:nvPr/>
        </p:nvSpPr>
        <p:spPr>
          <a:xfrm>
            <a:off x="6673850" y="4337050"/>
            <a:ext cx="2151261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signups from paid + organic</a:t>
            </a:r>
            <a:endParaRPr lang="en-US" sz="850" dirty="0"/>
          </a:p>
        </p:txBody>
      </p:sp>
      <p:sp>
        <p:nvSpPr>
          <p:cNvPr id="13" name="Text 12" descr=""/>
          <p:cNvSpPr/>
          <p:nvPr/>
        </p:nvSpPr>
        <p:spPr>
          <a:xfrm>
            <a:off x="10298410" y="4011930"/>
            <a:ext cx="1518940" cy="579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3800" b="1" spc="-114" kern="0" dirty="0">
                <a:solidFill>
                  <a:srgbClr val="FF6B5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120K</a:t>
            </a:r>
            <a:endParaRPr lang="en-US" sz="3800" dirty="0"/>
          </a:p>
        </p:txBody>
      </p:sp>
      <p:sp>
        <p:nvSpPr>
          <p:cNvPr id="14" name="Text 13" descr=""/>
          <p:cNvSpPr/>
          <p:nvPr/>
        </p:nvSpPr>
        <p:spPr>
          <a:xfrm>
            <a:off x="6673850" y="5328920"/>
            <a:ext cx="1274465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Conversion</a:t>
            </a:r>
            <a:endParaRPr lang="en-US" sz="1200" dirty="0"/>
          </a:p>
        </p:txBody>
      </p:sp>
      <p:sp>
        <p:nvSpPr>
          <p:cNvPr id="15" name="Text 14" descr=""/>
          <p:cNvSpPr/>
          <p:nvPr/>
        </p:nvSpPr>
        <p:spPr>
          <a:xfrm>
            <a:off x="6673850" y="5549900"/>
            <a:ext cx="1838424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Free → paid within 30 days</a:t>
            </a:r>
            <a:endParaRPr lang="en-US" sz="850" dirty="0"/>
          </a:p>
        </p:txBody>
      </p:sp>
      <p:sp>
        <p:nvSpPr>
          <p:cNvPr id="16" name="Text 15" descr=""/>
          <p:cNvSpPr/>
          <p:nvPr/>
        </p:nvSpPr>
        <p:spPr>
          <a:xfrm>
            <a:off x="10329267" y="5224780"/>
            <a:ext cx="1488083" cy="579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560"/>
              </a:lnSpc>
              <a:buNone/>
            </a:pPr>
            <a:r>
              <a:rPr lang="en-US" sz="3800" b="1" spc="-114" kern="0" dirty="0">
                <a:solidFill>
                  <a:srgbClr val="8B7B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8.5%</a:t>
            </a:r>
            <a:endParaRPr lang="en-US" sz="3800" dirty="0"/>
          </a:p>
        </p:txBody>
      </p:sp>
      <p:sp>
        <p:nvSpPr>
          <p:cNvPr id="17" name="Text 16" descr=""/>
          <p:cNvSpPr/>
          <p:nvPr/>
        </p:nvSpPr>
        <p:spPr>
          <a:xfrm>
            <a:off x="6451600" y="6183630"/>
            <a:ext cx="1492746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Blended CAC ceiling: </a:t>
            </a:r>
            <a:endParaRPr lang="en-US" sz="800" dirty="0"/>
          </a:p>
        </p:txBody>
      </p:sp>
      <p:sp>
        <p:nvSpPr>
          <p:cNvPr id="18" name="Text 17" descr=""/>
          <p:cNvSpPr/>
          <p:nvPr/>
        </p:nvSpPr>
        <p:spPr>
          <a:xfrm>
            <a:off x="7487146" y="6183630"/>
            <a:ext cx="64998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F4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$42</a:t>
            </a:r>
            <a:endParaRPr lang="en-US" sz="800" dirty="0"/>
          </a:p>
        </p:txBody>
      </p:sp>
      <p:sp>
        <p:nvSpPr>
          <p:cNvPr id="19" name="Text 18" descr=""/>
          <p:cNvSpPr/>
          <p:nvPr/>
        </p:nvSpPr>
        <p:spPr>
          <a:xfrm>
            <a:off x="7679928" y="6183630"/>
            <a:ext cx="1326654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· Target LTV:CAC </a:t>
            </a:r>
            <a:endParaRPr lang="en-US" sz="800" dirty="0"/>
          </a:p>
        </p:txBody>
      </p:sp>
      <p:sp>
        <p:nvSpPr>
          <p:cNvPr id="20" name="Text 19" descr=""/>
          <p:cNvSpPr/>
          <p:nvPr/>
        </p:nvSpPr>
        <p:spPr>
          <a:xfrm>
            <a:off x="8549382" y="6183630"/>
            <a:ext cx="679847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F4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3.4×</a:t>
            </a:r>
            <a:endParaRPr lang="en-US" sz="800" dirty="0"/>
          </a:p>
        </p:txBody>
      </p:sp>
      <p:sp>
        <p:nvSpPr>
          <p:cNvPr id="21" name="Text 20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22" name="Text 21" descr=""/>
          <p:cNvSpPr/>
          <p:nvPr/>
        </p:nvSpPr>
        <p:spPr>
          <a:xfrm>
            <a:off x="5706765" y="6473190"/>
            <a:ext cx="1396702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GOALS &amp; TARGETS</a:t>
            </a:r>
            <a:endParaRPr lang="en-US" sz="650" dirty="0"/>
          </a:p>
        </p:txBody>
      </p:sp>
      <p:sp>
        <p:nvSpPr>
          <p:cNvPr id="23" name="Text 22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03 / 11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4850"/>
            <a:ext cx="448359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AUDIENCE · WHO WE'RE BUILDING THE RHYTHM FOR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1126490"/>
            <a:ext cx="6372126" cy="6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80"/>
              </a:lnSpc>
              <a:buNone/>
            </a:pPr>
            <a:r>
              <a:rPr lang="en-US" sz="4400" spc="-132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Three teams, one need.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812800" y="2484120"/>
            <a:ext cx="1188740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b="1" spc="70" kern="0" dirty="0">
                <a:solidFill>
                  <a:srgbClr val="0C0F1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PRIMARY · 55%</a:t>
            </a:r>
            <a:endParaRPr lang="en-US" sz="700" dirty="0"/>
          </a:p>
        </p:txBody>
      </p:sp>
      <p:sp>
        <p:nvSpPr>
          <p:cNvPr id="5" name="Text 4" descr=""/>
          <p:cNvSpPr/>
          <p:nvPr/>
        </p:nvSpPr>
        <p:spPr>
          <a:xfrm>
            <a:off x="787400" y="4141470"/>
            <a:ext cx="2200176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Scaling Startups</a:t>
            </a:r>
            <a:endParaRPr lang="en-US" sz="1700" dirty="0"/>
          </a:p>
        </p:txBody>
      </p:sp>
      <p:sp>
        <p:nvSpPr>
          <p:cNvPr id="6" name="Text 5" descr=""/>
          <p:cNvSpPr/>
          <p:nvPr/>
        </p:nvSpPr>
        <p:spPr>
          <a:xfrm>
            <a:off x="787400" y="4431030"/>
            <a:ext cx="1815604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10–75 person product teams</a:t>
            </a:r>
            <a:endParaRPr lang="en-US" sz="800" dirty="0"/>
          </a:p>
        </p:txBody>
      </p:sp>
      <p:sp>
        <p:nvSpPr>
          <p:cNvPr id="7" name="Text 6" descr=""/>
          <p:cNvSpPr/>
          <p:nvPr/>
        </p:nvSpPr>
        <p:spPr>
          <a:xfrm>
            <a:off x="787400" y="4699000"/>
            <a:ext cx="2991842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Outgrew spreadsheets, hate enterprise bloat. Pain: </a:t>
            </a:r>
            <a:endParaRPr lang="en-US" sz="850" dirty="0"/>
          </a:p>
        </p:txBody>
      </p:sp>
      <p:sp>
        <p:nvSpPr>
          <p:cNvPr id="8" name="Text 7" descr=""/>
          <p:cNvSpPr/>
          <p:nvPr/>
        </p:nvSpPr>
        <p:spPr>
          <a:xfrm>
            <a:off x="787400" y="4866283"/>
            <a:ext cx="2816523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coordination breaks the day they hit 20 people.</a:t>
            </a:r>
            <a:endParaRPr lang="en-US" sz="850" dirty="0"/>
          </a:p>
        </p:txBody>
      </p:sp>
      <p:sp>
        <p:nvSpPr>
          <p:cNvPr id="9" name="Text 8" descr=""/>
          <p:cNvSpPr/>
          <p:nvPr/>
        </p:nvSpPr>
        <p:spPr>
          <a:xfrm>
            <a:off x="4572000" y="2484120"/>
            <a:ext cx="1172567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b="1" spc="70" kern="0" dirty="0">
                <a:solidFill>
                  <a:srgbClr val="0C0F1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GROWTH · 30%</a:t>
            </a:r>
            <a:endParaRPr lang="en-US" sz="700" dirty="0"/>
          </a:p>
        </p:txBody>
      </p:sp>
      <p:sp>
        <p:nvSpPr>
          <p:cNvPr id="10" name="Text 9" descr=""/>
          <p:cNvSpPr/>
          <p:nvPr/>
        </p:nvSpPr>
        <p:spPr>
          <a:xfrm>
            <a:off x="4546600" y="4141470"/>
            <a:ext cx="1412379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Agencies</a:t>
            </a:r>
            <a:endParaRPr lang="en-US" sz="1700" dirty="0"/>
          </a:p>
        </p:txBody>
      </p:sp>
      <p:sp>
        <p:nvSpPr>
          <p:cNvPr id="11" name="Text 10" descr=""/>
          <p:cNvSpPr/>
          <p:nvPr/>
        </p:nvSpPr>
        <p:spPr>
          <a:xfrm>
            <a:off x="4546600" y="4431030"/>
            <a:ext cx="200888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Client-services &amp; creative shops</a:t>
            </a:r>
            <a:endParaRPr lang="en-US" sz="800" dirty="0"/>
          </a:p>
        </p:txBody>
      </p:sp>
      <p:sp>
        <p:nvSpPr>
          <p:cNvPr id="12" name="Text 11" descr=""/>
          <p:cNvSpPr/>
          <p:nvPr/>
        </p:nvSpPr>
        <p:spPr>
          <a:xfrm>
            <a:off x="4546600" y="4699000"/>
            <a:ext cx="3391495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Many parallel projects, tight deadlines. Pain: client visibility </a:t>
            </a:r>
            <a:endParaRPr lang="en-US" sz="850" dirty="0"/>
          </a:p>
        </p:txBody>
      </p:sp>
      <p:sp>
        <p:nvSpPr>
          <p:cNvPr id="13" name="Text 12" descr=""/>
          <p:cNvSpPr/>
          <p:nvPr/>
        </p:nvSpPr>
        <p:spPr>
          <a:xfrm>
            <a:off x="4546600" y="4866283"/>
            <a:ext cx="1611809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and utilization tracking.</a:t>
            </a:r>
            <a:endParaRPr lang="en-US" sz="850" dirty="0"/>
          </a:p>
        </p:txBody>
      </p:sp>
      <p:sp>
        <p:nvSpPr>
          <p:cNvPr id="14" name="Text 13" descr=""/>
          <p:cNvSpPr/>
          <p:nvPr/>
        </p:nvSpPr>
        <p:spPr>
          <a:xfrm>
            <a:off x="8331200" y="2484120"/>
            <a:ext cx="983159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b="1" spc="70" kern="0" dirty="0">
                <a:solidFill>
                  <a:srgbClr val="0C0F1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SEED · 15%</a:t>
            </a:r>
            <a:endParaRPr lang="en-US" sz="700" dirty="0"/>
          </a:p>
        </p:txBody>
      </p:sp>
      <p:sp>
        <p:nvSpPr>
          <p:cNvPr id="15" name="Text 14" descr=""/>
          <p:cNvSpPr/>
          <p:nvPr/>
        </p:nvSpPr>
        <p:spPr>
          <a:xfrm>
            <a:off x="8305800" y="4141470"/>
            <a:ext cx="1733848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Solo &amp; Micro</a:t>
            </a:r>
            <a:endParaRPr lang="en-US" sz="1700" dirty="0"/>
          </a:p>
        </p:txBody>
      </p:sp>
      <p:sp>
        <p:nvSpPr>
          <p:cNvPr id="16" name="Text 15" descr=""/>
          <p:cNvSpPr/>
          <p:nvPr/>
        </p:nvSpPr>
        <p:spPr>
          <a:xfrm>
            <a:off x="8305800" y="4431030"/>
            <a:ext cx="207605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Founders, freelancers, 1–5 people</a:t>
            </a:r>
            <a:endParaRPr lang="en-US" sz="800" dirty="0"/>
          </a:p>
        </p:txBody>
      </p:sp>
      <p:sp>
        <p:nvSpPr>
          <p:cNvPr id="17" name="Text 16" descr=""/>
          <p:cNvSpPr/>
          <p:nvPr/>
        </p:nvSpPr>
        <p:spPr>
          <a:xfrm>
            <a:off x="8305800" y="4699000"/>
            <a:ext cx="3449935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Fast to try, loud to share. Pain: too much overhead. Our free </a:t>
            </a:r>
            <a:endParaRPr lang="en-US" sz="850" dirty="0"/>
          </a:p>
        </p:txBody>
      </p:sp>
      <p:sp>
        <p:nvSpPr>
          <p:cNvPr id="18" name="Text 17" descr=""/>
          <p:cNvSpPr/>
          <p:nvPr/>
        </p:nvSpPr>
        <p:spPr>
          <a:xfrm>
            <a:off x="8305800" y="4866283"/>
            <a:ext cx="1345307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tier's viral engine.</a:t>
            </a:r>
            <a:endParaRPr lang="en-US" sz="850" dirty="0"/>
          </a:p>
        </p:txBody>
      </p:sp>
      <p:sp>
        <p:nvSpPr>
          <p:cNvPr id="19" name="Text 18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20" name="Text 19" descr=""/>
          <p:cNvSpPr/>
          <p:nvPr/>
        </p:nvSpPr>
        <p:spPr>
          <a:xfrm>
            <a:off x="5684242" y="6473190"/>
            <a:ext cx="1441748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TARGET SEGMENTS</a:t>
            </a:r>
            <a:endParaRPr lang="en-US" sz="650" dirty="0"/>
          </a:p>
        </p:txBody>
      </p:sp>
      <p:sp>
        <p:nvSpPr>
          <p:cNvPr id="21" name="Text 20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04 / 11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4850"/>
            <a:ext cx="351313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POSITIONING · THE ONE THING WE OWN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1612900"/>
            <a:ext cx="2134195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70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For teams that</a:t>
            </a:r>
            <a:endParaRPr lang="en-US" sz="2000" dirty="0"/>
          </a:p>
        </p:txBody>
      </p:sp>
      <p:sp>
        <p:nvSpPr>
          <p:cNvPr id="4" name="Text 3" descr=""/>
          <p:cNvSpPr/>
          <p:nvPr/>
        </p:nvSpPr>
        <p:spPr>
          <a:xfrm>
            <a:off x="571500" y="1879600"/>
            <a:ext cx="1030486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70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 xml:space="preserve">hate </a:t>
            </a:r>
            <a:endParaRPr lang="en-US" sz="2000" dirty="0"/>
          </a:p>
        </p:txBody>
      </p:sp>
      <p:sp>
        <p:nvSpPr>
          <p:cNvPr id="5" name="Text 4" descr=""/>
          <p:cNvSpPr/>
          <p:nvPr/>
        </p:nvSpPr>
        <p:spPr>
          <a:xfrm>
            <a:off x="1586309" y="2207844"/>
            <a:ext cx="1045369" cy="1797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15"/>
              </a:lnSpc>
              <a:buNone/>
            </a:pPr>
            <a:r>
              <a:rPr lang="en-US" sz="1348" spc="-70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moving.</a:t>
            </a:r>
            <a:endParaRPr lang="en-US" sz="1348" dirty="0"/>
          </a:p>
        </p:txBody>
      </p:sp>
      <p:sp>
        <p:nvSpPr>
          <p:cNvPr id="6" name="Text 5" descr=""/>
          <p:cNvSpPr/>
          <p:nvPr/>
        </p:nvSpPr>
        <p:spPr>
          <a:xfrm>
            <a:off x="806450" y="5199559"/>
            <a:ext cx="5300762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Cadence is the project-management app that stays out of the way.</a:t>
            </a:r>
            <a:endParaRPr lang="en-US" sz="1200" dirty="0"/>
          </a:p>
        </p:txBody>
      </p:sp>
      <p:sp>
        <p:nvSpPr>
          <p:cNvPr id="7" name="Text 6" descr=""/>
          <p:cNvSpPr/>
          <p:nvPr/>
        </p:nvSpPr>
        <p:spPr>
          <a:xfrm>
            <a:off x="5650012" y="5199559"/>
            <a:ext cx="896541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D4D9E8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 While </a:t>
            </a:r>
            <a:endParaRPr lang="en-US" sz="1200" dirty="0"/>
          </a:p>
        </p:txBody>
      </p:sp>
      <p:sp>
        <p:nvSpPr>
          <p:cNvPr id="8" name="Text 7" descr=""/>
          <p:cNvSpPr/>
          <p:nvPr/>
        </p:nvSpPr>
        <p:spPr>
          <a:xfrm>
            <a:off x="806450" y="5443339"/>
            <a:ext cx="5783163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D4D9E8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competitors sell control, we sell momentum — set the beat once and let the </a:t>
            </a:r>
            <a:endParaRPr lang="en-US" sz="1200" dirty="0"/>
          </a:p>
        </p:txBody>
      </p:sp>
      <p:sp>
        <p:nvSpPr>
          <p:cNvPr id="9" name="Text 8" descr=""/>
          <p:cNvSpPr/>
          <p:nvPr/>
        </p:nvSpPr>
        <p:spPr>
          <a:xfrm>
            <a:off x="806450" y="5687120"/>
            <a:ext cx="5747643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D4D9E8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team keep time. Positioned against Asana's complexity and Trello's ceiling.</a:t>
            </a:r>
            <a:endParaRPr lang="en-US" sz="1200" dirty="0"/>
          </a:p>
        </p:txBody>
      </p:sp>
      <p:sp>
        <p:nvSpPr>
          <p:cNvPr id="10" name="Text 9" descr=""/>
          <p:cNvSpPr/>
          <p:nvPr/>
        </p:nvSpPr>
        <p:spPr>
          <a:xfrm>
            <a:off x="8621712" y="2846288"/>
            <a:ext cx="73650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Asana</a:t>
            </a:r>
            <a:endParaRPr lang="en-US" sz="750" dirty="0"/>
          </a:p>
        </p:txBody>
      </p:sp>
      <p:sp>
        <p:nvSpPr>
          <p:cNvPr id="11" name="Text 10" descr=""/>
          <p:cNvSpPr/>
          <p:nvPr/>
        </p:nvSpPr>
        <p:spPr>
          <a:xfrm>
            <a:off x="10322520" y="4334470"/>
            <a:ext cx="70643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Trello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13" name="Text 12" descr=""/>
          <p:cNvSpPr/>
          <p:nvPr/>
        </p:nvSpPr>
        <p:spPr>
          <a:xfrm>
            <a:off x="5843786" y="6473190"/>
            <a:ext cx="1122561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POSITIONING</a:t>
            </a:r>
            <a:endParaRPr lang="en-US" sz="650" dirty="0"/>
          </a:p>
        </p:txBody>
      </p:sp>
      <p:sp>
        <p:nvSpPr>
          <p:cNvPr id="14" name="Text 13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05 / 11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4850"/>
            <a:ext cx="389493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CHANNEL MIX · FOUR ENGINES, ONE FUNNEL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1126490"/>
            <a:ext cx="5576987" cy="6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80"/>
              </a:lnSpc>
              <a:buNone/>
            </a:pPr>
            <a:r>
              <a:rPr lang="en-US" sz="4400" spc="-132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How we reach them.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787400" y="2578100"/>
            <a:ext cx="141853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00"/>
              </a:lnSpc>
              <a:buNone/>
            </a:pPr>
            <a:r>
              <a:rPr lang="en-US" sz="1000" spc="100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01 / CONTENT</a:t>
            </a:r>
            <a:endParaRPr lang="en-US" sz="1000" dirty="0"/>
          </a:p>
        </p:txBody>
      </p:sp>
      <p:sp>
        <p:nvSpPr>
          <p:cNvPr id="5" name="Text 4" descr=""/>
          <p:cNvSpPr/>
          <p:nvPr/>
        </p:nvSpPr>
        <p:spPr>
          <a:xfrm>
            <a:off x="787400" y="3248660"/>
            <a:ext cx="2112268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Earned Attention</a:t>
            </a:r>
            <a:endParaRPr lang="en-US" sz="1600" dirty="0"/>
          </a:p>
        </p:txBody>
      </p:sp>
      <p:sp>
        <p:nvSpPr>
          <p:cNvPr id="6" name="Text 5" descr=""/>
          <p:cNvSpPr/>
          <p:nvPr/>
        </p:nvSpPr>
        <p:spPr>
          <a:xfrm>
            <a:off x="787400" y="3702050"/>
            <a:ext cx="2057598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SEO hub: "team ops" playbooks</a:t>
            </a:r>
            <a:endParaRPr lang="en-US" sz="850" dirty="0"/>
          </a:p>
        </p:txBody>
      </p:sp>
      <p:sp>
        <p:nvSpPr>
          <p:cNvPr id="7" name="Text 6" descr=""/>
          <p:cNvSpPr/>
          <p:nvPr/>
        </p:nvSpPr>
        <p:spPr>
          <a:xfrm>
            <a:off x="787400" y="3928666"/>
            <a:ext cx="1873250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Weekly "In Sync" newsletter</a:t>
            </a:r>
            <a:endParaRPr lang="en-US" sz="850" dirty="0"/>
          </a:p>
        </p:txBody>
      </p:sp>
      <p:sp>
        <p:nvSpPr>
          <p:cNvPr id="8" name="Text 7" descr=""/>
          <p:cNvSpPr/>
          <p:nvPr/>
        </p:nvSpPr>
        <p:spPr>
          <a:xfrm>
            <a:off x="787400" y="4155281"/>
            <a:ext cx="1734840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Founder POV on LinkedIn</a:t>
            </a:r>
            <a:endParaRPr lang="en-US" sz="850" dirty="0"/>
          </a:p>
        </p:txBody>
      </p:sp>
      <p:sp>
        <p:nvSpPr>
          <p:cNvPr id="9" name="Text 8" descr=""/>
          <p:cNvSpPr/>
          <p:nvPr/>
        </p:nvSpPr>
        <p:spPr>
          <a:xfrm>
            <a:off x="787400" y="4381897"/>
            <a:ext cx="1788914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Template gallery (link-bait)</a:t>
            </a:r>
            <a:endParaRPr lang="en-US" sz="850" dirty="0"/>
          </a:p>
        </p:txBody>
      </p:sp>
      <p:sp>
        <p:nvSpPr>
          <p:cNvPr id="10" name="Text 9" descr=""/>
          <p:cNvSpPr/>
          <p:nvPr/>
        </p:nvSpPr>
        <p:spPr>
          <a:xfrm>
            <a:off x="787400" y="5511800"/>
            <a:ext cx="133201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Role · Top of funnel</a:t>
            </a:r>
            <a:endParaRPr lang="en-US" sz="750" dirty="0"/>
          </a:p>
        </p:txBody>
      </p:sp>
      <p:sp>
        <p:nvSpPr>
          <p:cNvPr id="11" name="Text 10" descr=""/>
          <p:cNvSpPr/>
          <p:nvPr/>
        </p:nvSpPr>
        <p:spPr>
          <a:xfrm>
            <a:off x="3594100" y="2578100"/>
            <a:ext cx="1110159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00"/>
              </a:lnSpc>
              <a:buNone/>
            </a:pPr>
            <a:r>
              <a:rPr lang="en-US" sz="1000" spc="100" kern="0" dirty="0">
                <a:solidFill>
                  <a:srgbClr val="FF6B5B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02 / PAID</a:t>
            </a:r>
            <a:endParaRPr lang="en-US" sz="1000" dirty="0"/>
          </a:p>
        </p:txBody>
      </p:sp>
      <p:sp>
        <p:nvSpPr>
          <p:cNvPr id="12" name="Text 11" descr=""/>
          <p:cNvSpPr/>
          <p:nvPr/>
        </p:nvSpPr>
        <p:spPr>
          <a:xfrm>
            <a:off x="3594100" y="3248660"/>
            <a:ext cx="1844278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Bought Reach</a:t>
            </a:r>
            <a:endParaRPr lang="en-US" sz="1600" dirty="0"/>
          </a:p>
        </p:txBody>
      </p:sp>
      <p:sp>
        <p:nvSpPr>
          <p:cNvPr id="13" name="Text 12" descr=""/>
          <p:cNvSpPr/>
          <p:nvPr/>
        </p:nvSpPr>
        <p:spPr>
          <a:xfrm>
            <a:off x="3594100" y="3702050"/>
            <a:ext cx="1496913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Google intent search</a:t>
            </a:r>
            <a:endParaRPr lang="en-US" sz="850" dirty="0"/>
          </a:p>
        </p:txBody>
      </p:sp>
      <p:sp>
        <p:nvSpPr>
          <p:cNvPr id="14" name="Text 13" descr=""/>
          <p:cNvSpPr/>
          <p:nvPr/>
        </p:nvSpPr>
        <p:spPr>
          <a:xfrm>
            <a:off x="3594100" y="3928666"/>
            <a:ext cx="1761530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LinkedIn ABM to agencies</a:t>
            </a:r>
            <a:endParaRPr lang="en-US" sz="850" dirty="0"/>
          </a:p>
        </p:txBody>
      </p:sp>
      <p:sp>
        <p:nvSpPr>
          <p:cNvPr id="15" name="Text 14" descr=""/>
          <p:cNvSpPr/>
          <p:nvPr/>
        </p:nvSpPr>
        <p:spPr>
          <a:xfrm>
            <a:off x="3594100" y="4155281"/>
            <a:ext cx="1738114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Reddit + YouTube pre-roll</a:t>
            </a:r>
            <a:endParaRPr lang="en-US" sz="850" dirty="0"/>
          </a:p>
        </p:txBody>
      </p:sp>
      <p:sp>
        <p:nvSpPr>
          <p:cNvPr id="16" name="Text 15" descr=""/>
          <p:cNvSpPr/>
          <p:nvPr/>
        </p:nvSpPr>
        <p:spPr>
          <a:xfrm>
            <a:off x="3594100" y="4381897"/>
            <a:ext cx="1611511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Retargeting sequences</a:t>
            </a:r>
            <a:endParaRPr lang="en-US" sz="850" dirty="0"/>
          </a:p>
        </p:txBody>
      </p:sp>
      <p:sp>
        <p:nvSpPr>
          <p:cNvPr id="17" name="Text 16" descr=""/>
          <p:cNvSpPr/>
          <p:nvPr/>
        </p:nvSpPr>
        <p:spPr>
          <a:xfrm>
            <a:off x="3594100" y="5511800"/>
            <a:ext cx="123269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Role · Acquisition</a:t>
            </a:r>
            <a:endParaRPr lang="en-US" sz="750" dirty="0"/>
          </a:p>
        </p:txBody>
      </p:sp>
      <p:sp>
        <p:nvSpPr>
          <p:cNvPr id="18" name="Text 17" descr=""/>
          <p:cNvSpPr/>
          <p:nvPr/>
        </p:nvSpPr>
        <p:spPr>
          <a:xfrm>
            <a:off x="6400800" y="2578100"/>
            <a:ext cx="152400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00"/>
              </a:lnSpc>
              <a:buNone/>
            </a:pPr>
            <a:r>
              <a:rPr lang="en-US" sz="1000" spc="100" kern="0" dirty="0">
                <a:solidFill>
                  <a:srgbClr val="6EA8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03 / LIFECYCLE</a:t>
            </a:r>
            <a:endParaRPr lang="en-US" sz="1000" dirty="0"/>
          </a:p>
        </p:txBody>
      </p:sp>
      <p:sp>
        <p:nvSpPr>
          <p:cNvPr id="19" name="Text 18" descr=""/>
          <p:cNvSpPr/>
          <p:nvPr/>
        </p:nvSpPr>
        <p:spPr>
          <a:xfrm>
            <a:off x="6400800" y="3248660"/>
            <a:ext cx="1930896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Owned Nurture</a:t>
            </a:r>
            <a:endParaRPr lang="en-US" sz="1600" dirty="0"/>
          </a:p>
        </p:txBody>
      </p:sp>
      <p:sp>
        <p:nvSpPr>
          <p:cNvPr id="20" name="Text 19" descr=""/>
          <p:cNvSpPr/>
          <p:nvPr/>
        </p:nvSpPr>
        <p:spPr>
          <a:xfrm>
            <a:off x="6400800" y="3702050"/>
            <a:ext cx="1611213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5-step onboarding drip</a:t>
            </a:r>
            <a:endParaRPr lang="en-US" sz="850" dirty="0"/>
          </a:p>
        </p:txBody>
      </p:sp>
      <p:sp>
        <p:nvSpPr>
          <p:cNvPr id="21" name="Text 20" descr=""/>
          <p:cNvSpPr/>
          <p:nvPr/>
        </p:nvSpPr>
        <p:spPr>
          <a:xfrm>
            <a:off x="6400800" y="3928666"/>
            <a:ext cx="1703685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In-app activation nudges</a:t>
            </a:r>
            <a:endParaRPr lang="en-US" sz="850" dirty="0"/>
          </a:p>
        </p:txBody>
      </p:sp>
      <p:sp>
        <p:nvSpPr>
          <p:cNvPr id="22" name="Text 21" descr=""/>
          <p:cNvSpPr/>
          <p:nvPr/>
        </p:nvSpPr>
        <p:spPr>
          <a:xfrm>
            <a:off x="6400800" y="4155281"/>
            <a:ext cx="1679873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Trial→paid upgrade flow</a:t>
            </a:r>
            <a:endParaRPr lang="en-US" sz="850" dirty="0"/>
          </a:p>
        </p:txBody>
      </p:sp>
      <p:sp>
        <p:nvSpPr>
          <p:cNvPr id="23" name="Text 22" descr=""/>
          <p:cNvSpPr/>
          <p:nvPr/>
        </p:nvSpPr>
        <p:spPr>
          <a:xfrm>
            <a:off x="6400800" y="4381897"/>
            <a:ext cx="1558429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Win-back for churned</a:t>
            </a:r>
            <a:endParaRPr lang="en-US" sz="850" dirty="0"/>
          </a:p>
        </p:txBody>
      </p:sp>
      <p:sp>
        <p:nvSpPr>
          <p:cNvPr id="24" name="Text 23" descr=""/>
          <p:cNvSpPr/>
          <p:nvPr/>
        </p:nvSpPr>
        <p:spPr>
          <a:xfrm>
            <a:off x="6400800" y="5511800"/>
            <a:ext cx="124529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Role · Conversion</a:t>
            </a:r>
            <a:endParaRPr lang="en-US" sz="750" dirty="0"/>
          </a:p>
        </p:txBody>
      </p:sp>
      <p:sp>
        <p:nvSpPr>
          <p:cNvPr id="25" name="Text 24" descr=""/>
          <p:cNvSpPr/>
          <p:nvPr/>
        </p:nvSpPr>
        <p:spPr>
          <a:xfrm>
            <a:off x="9207500" y="2578100"/>
            <a:ext cx="1657747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00"/>
              </a:lnSpc>
              <a:buNone/>
            </a:pPr>
            <a:r>
              <a:rPr lang="en-US" sz="1000" spc="100" kern="0" dirty="0">
                <a:solidFill>
                  <a:srgbClr val="8B7B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04 / COMMUNITY</a:t>
            </a:r>
            <a:endParaRPr lang="en-US" sz="1000" dirty="0"/>
          </a:p>
        </p:txBody>
      </p:sp>
      <p:sp>
        <p:nvSpPr>
          <p:cNvPr id="26" name="Text 25" descr=""/>
          <p:cNvSpPr/>
          <p:nvPr/>
        </p:nvSpPr>
        <p:spPr>
          <a:xfrm>
            <a:off x="9207500" y="3248660"/>
            <a:ext cx="2166144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Shared Advocacy</a:t>
            </a:r>
            <a:endParaRPr lang="en-US" sz="1600" dirty="0"/>
          </a:p>
        </p:txBody>
      </p:sp>
      <p:sp>
        <p:nvSpPr>
          <p:cNvPr id="27" name="Text 26" descr=""/>
          <p:cNvSpPr/>
          <p:nvPr/>
        </p:nvSpPr>
        <p:spPr>
          <a:xfrm>
            <a:off x="9207500" y="3702050"/>
            <a:ext cx="1695549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Product Hunt launch day</a:t>
            </a:r>
            <a:endParaRPr lang="en-US" sz="850" dirty="0"/>
          </a:p>
        </p:txBody>
      </p:sp>
      <p:sp>
        <p:nvSpPr>
          <p:cNvPr id="28" name="Text 27" descr=""/>
          <p:cNvSpPr/>
          <p:nvPr/>
        </p:nvSpPr>
        <p:spPr>
          <a:xfrm>
            <a:off x="9207500" y="3928666"/>
            <a:ext cx="1541661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Ambassador program</a:t>
            </a:r>
            <a:endParaRPr lang="en-US" sz="850" dirty="0"/>
          </a:p>
        </p:txBody>
      </p:sp>
      <p:sp>
        <p:nvSpPr>
          <p:cNvPr id="29" name="Text 28" descr=""/>
          <p:cNvSpPr/>
          <p:nvPr/>
        </p:nvSpPr>
        <p:spPr>
          <a:xfrm>
            <a:off x="9207500" y="4155281"/>
            <a:ext cx="1892895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Slack community "The Beat"</a:t>
            </a:r>
            <a:endParaRPr lang="en-US" sz="850" dirty="0"/>
          </a:p>
        </p:txBody>
      </p:sp>
      <p:sp>
        <p:nvSpPr>
          <p:cNvPr id="30" name="Text 29" descr=""/>
          <p:cNvSpPr/>
          <p:nvPr/>
        </p:nvSpPr>
        <p:spPr>
          <a:xfrm>
            <a:off x="9207500" y="4381897"/>
            <a:ext cx="1589782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850" dirty="0">
                <a:solidFill>
                  <a:srgbClr val="C1C8DB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Referral loop (2-sided)</a:t>
            </a:r>
            <a:endParaRPr lang="en-US" sz="850" dirty="0"/>
          </a:p>
        </p:txBody>
      </p:sp>
      <p:sp>
        <p:nvSpPr>
          <p:cNvPr id="31" name="Text 30" descr=""/>
          <p:cNvSpPr/>
          <p:nvPr/>
        </p:nvSpPr>
        <p:spPr>
          <a:xfrm>
            <a:off x="9207500" y="5511800"/>
            <a:ext cx="144244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Role · Retention / loop</a:t>
            </a:r>
            <a:endParaRPr lang="en-US" sz="750" dirty="0"/>
          </a:p>
        </p:txBody>
      </p:sp>
      <p:sp>
        <p:nvSpPr>
          <p:cNvPr id="32" name="Text 31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33" name="Text 32" descr=""/>
          <p:cNvSpPr/>
          <p:nvPr/>
        </p:nvSpPr>
        <p:spPr>
          <a:xfrm>
            <a:off x="5823843" y="6473190"/>
            <a:ext cx="1162447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CHANNEL MIX</a:t>
            </a:r>
            <a:endParaRPr lang="en-US" sz="650" dirty="0"/>
          </a:p>
        </p:txBody>
      </p:sp>
      <p:sp>
        <p:nvSpPr>
          <p:cNvPr id="34" name="Text 33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06 / 11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4850"/>
            <a:ext cx="298737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CALENDAR · THE Q3 BEAT SHEET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1126490"/>
            <a:ext cx="6987381" cy="6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80"/>
              </a:lnSpc>
              <a:buNone/>
            </a:pPr>
            <a:r>
              <a:rPr lang="en-US" sz="4400" spc="-132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Three months, three acts.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1968500" y="2424430"/>
            <a:ext cx="130145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16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JULY · TEASE</a:t>
            </a:r>
            <a:endParaRPr lang="en-US" sz="800" dirty="0"/>
          </a:p>
        </p:txBody>
      </p:sp>
      <p:sp>
        <p:nvSpPr>
          <p:cNvPr id="5" name="Text 4" descr=""/>
          <p:cNvSpPr/>
          <p:nvPr/>
        </p:nvSpPr>
        <p:spPr>
          <a:xfrm>
            <a:off x="5185767" y="2424430"/>
            <a:ext cx="159960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16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AUGUST · LAUNCH</a:t>
            </a:r>
            <a:endParaRPr lang="en-US" sz="800" dirty="0"/>
          </a:p>
        </p:txBody>
      </p:sp>
      <p:sp>
        <p:nvSpPr>
          <p:cNvPr id="6" name="Text 5" descr=""/>
          <p:cNvSpPr/>
          <p:nvPr/>
        </p:nvSpPr>
        <p:spPr>
          <a:xfrm>
            <a:off x="8403133" y="2424430"/>
            <a:ext cx="175091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16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SEPTEMBER · SCALE</a:t>
            </a:r>
            <a:endParaRPr lang="en-US" sz="800" dirty="0"/>
          </a:p>
        </p:txBody>
      </p:sp>
      <p:sp>
        <p:nvSpPr>
          <p:cNvPr id="7" name="Text 6" descr=""/>
          <p:cNvSpPr/>
          <p:nvPr/>
        </p:nvSpPr>
        <p:spPr>
          <a:xfrm>
            <a:off x="571500" y="2880995"/>
            <a:ext cx="931962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Content</a:t>
            </a:r>
            <a:endParaRPr lang="en-US" sz="950" dirty="0"/>
          </a:p>
        </p:txBody>
      </p:sp>
      <p:sp>
        <p:nvSpPr>
          <p:cNvPr id="8" name="Text 7" descr=""/>
          <p:cNvSpPr/>
          <p:nvPr/>
        </p:nvSpPr>
        <p:spPr>
          <a:xfrm>
            <a:off x="2146300" y="2887980"/>
            <a:ext cx="185062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C8FF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SEO hub build + teaser posts</a:t>
            </a:r>
            <a:endParaRPr lang="en-US" sz="800" dirty="0"/>
          </a:p>
        </p:txBody>
      </p:sp>
      <p:sp>
        <p:nvSpPr>
          <p:cNvPr id="9" name="Text 8" descr=""/>
          <p:cNvSpPr/>
          <p:nvPr/>
        </p:nvSpPr>
        <p:spPr>
          <a:xfrm>
            <a:off x="5363567" y="2887980"/>
            <a:ext cx="187295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C8FF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Launch story + template drop</a:t>
            </a:r>
            <a:endParaRPr lang="en-US" sz="800" dirty="0"/>
          </a:p>
        </p:txBody>
      </p:sp>
      <p:sp>
        <p:nvSpPr>
          <p:cNvPr id="10" name="Text 9" descr=""/>
          <p:cNvSpPr/>
          <p:nvPr/>
        </p:nvSpPr>
        <p:spPr>
          <a:xfrm>
            <a:off x="8580933" y="2887980"/>
            <a:ext cx="194310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C8FF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Customer stories, podcast tour</a:t>
            </a:r>
            <a:endParaRPr lang="en-US" sz="800" dirty="0"/>
          </a:p>
        </p:txBody>
      </p:sp>
      <p:sp>
        <p:nvSpPr>
          <p:cNvPr id="11" name="Text 10" descr=""/>
          <p:cNvSpPr/>
          <p:nvPr/>
        </p:nvSpPr>
        <p:spPr>
          <a:xfrm>
            <a:off x="571500" y="3471545"/>
            <a:ext cx="707033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FF6B5B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Paid</a:t>
            </a:r>
            <a:endParaRPr lang="en-US" sz="950" dirty="0"/>
          </a:p>
        </p:txBody>
      </p:sp>
      <p:sp>
        <p:nvSpPr>
          <p:cNvPr id="12" name="Text 11" descr=""/>
          <p:cNvSpPr/>
          <p:nvPr/>
        </p:nvSpPr>
        <p:spPr>
          <a:xfrm>
            <a:off x="2146300" y="3478530"/>
            <a:ext cx="100459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FF6B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Waitlist ads</a:t>
            </a:r>
            <a:endParaRPr lang="en-US" sz="800" dirty="0"/>
          </a:p>
        </p:txBody>
      </p:sp>
      <p:sp>
        <p:nvSpPr>
          <p:cNvPr id="13" name="Text 12" descr=""/>
          <p:cNvSpPr/>
          <p:nvPr/>
        </p:nvSpPr>
        <p:spPr>
          <a:xfrm>
            <a:off x="5363567" y="3478530"/>
            <a:ext cx="2083991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FF6B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Full-spend blitz — search + social</a:t>
            </a:r>
            <a:endParaRPr lang="en-US" sz="800" dirty="0"/>
          </a:p>
        </p:txBody>
      </p:sp>
      <p:sp>
        <p:nvSpPr>
          <p:cNvPr id="14" name="Text 13" descr=""/>
          <p:cNvSpPr/>
          <p:nvPr/>
        </p:nvSpPr>
        <p:spPr>
          <a:xfrm>
            <a:off x="8580933" y="3478530"/>
            <a:ext cx="200044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FF6B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Scale winners, ABM to agencies</a:t>
            </a:r>
            <a:endParaRPr lang="en-US" sz="800" dirty="0"/>
          </a:p>
        </p:txBody>
      </p:sp>
      <p:sp>
        <p:nvSpPr>
          <p:cNvPr id="15" name="Text 14" descr=""/>
          <p:cNvSpPr/>
          <p:nvPr/>
        </p:nvSpPr>
        <p:spPr>
          <a:xfrm>
            <a:off x="571500" y="4062095"/>
            <a:ext cx="992783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6EA8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Lifecycle</a:t>
            </a:r>
            <a:endParaRPr lang="en-US" sz="950" dirty="0"/>
          </a:p>
        </p:txBody>
      </p:sp>
      <p:sp>
        <p:nvSpPr>
          <p:cNvPr id="16" name="Text 15" descr=""/>
          <p:cNvSpPr/>
          <p:nvPr/>
        </p:nvSpPr>
        <p:spPr>
          <a:xfrm>
            <a:off x="2146300" y="4069080"/>
            <a:ext cx="1247676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6EA8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Waitlist warming</a:t>
            </a:r>
            <a:endParaRPr lang="en-US" sz="800" dirty="0"/>
          </a:p>
        </p:txBody>
      </p:sp>
      <p:sp>
        <p:nvSpPr>
          <p:cNvPr id="17" name="Text 16" descr=""/>
          <p:cNvSpPr/>
          <p:nvPr/>
        </p:nvSpPr>
        <p:spPr>
          <a:xfrm>
            <a:off x="5363567" y="4069080"/>
            <a:ext cx="1430834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6EA8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Onboarding drip live</a:t>
            </a:r>
            <a:endParaRPr lang="en-US" sz="800" dirty="0"/>
          </a:p>
        </p:txBody>
      </p:sp>
      <p:sp>
        <p:nvSpPr>
          <p:cNvPr id="18" name="Text 17" descr=""/>
          <p:cNvSpPr/>
          <p:nvPr/>
        </p:nvSpPr>
        <p:spPr>
          <a:xfrm>
            <a:off x="8580933" y="4069080"/>
            <a:ext cx="1826121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6EA8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Trial→paid + win-back flows</a:t>
            </a:r>
            <a:endParaRPr lang="en-US" sz="800" dirty="0"/>
          </a:p>
        </p:txBody>
      </p:sp>
      <p:sp>
        <p:nvSpPr>
          <p:cNvPr id="19" name="Text 18" descr=""/>
          <p:cNvSpPr/>
          <p:nvPr/>
        </p:nvSpPr>
        <p:spPr>
          <a:xfrm>
            <a:off x="571500" y="4652645"/>
            <a:ext cx="1123355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8B7B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Community</a:t>
            </a:r>
            <a:endParaRPr lang="en-US" sz="950" dirty="0"/>
          </a:p>
        </p:txBody>
      </p:sp>
      <p:sp>
        <p:nvSpPr>
          <p:cNvPr id="20" name="Text 19" descr=""/>
          <p:cNvSpPr/>
          <p:nvPr/>
        </p:nvSpPr>
        <p:spPr>
          <a:xfrm>
            <a:off x="2146300" y="4659630"/>
            <a:ext cx="146873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7B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Recruit ambassadors</a:t>
            </a:r>
            <a:endParaRPr lang="en-US" sz="800" dirty="0"/>
          </a:p>
        </p:txBody>
      </p:sp>
      <p:sp>
        <p:nvSpPr>
          <p:cNvPr id="21" name="Text 20" descr=""/>
          <p:cNvSpPr/>
          <p:nvPr/>
        </p:nvSpPr>
        <p:spPr>
          <a:xfrm>
            <a:off x="5363567" y="4659630"/>
            <a:ext cx="1642467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7B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Hunt launch day</a:t>
            </a:r>
            <a:endParaRPr lang="en-US" sz="800" dirty="0"/>
          </a:p>
        </p:txBody>
      </p:sp>
      <p:sp>
        <p:nvSpPr>
          <p:cNvPr id="22" name="Text 21" descr=""/>
          <p:cNvSpPr/>
          <p:nvPr/>
        </p:nvSpPr>
        <p:spPr>
          <a:xfrm>
            <a:off x="8580933" y="4659630"/>
            <a:ext cx="1950144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7B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loop + Slack activation</a:t>
            </a:r>
            <a:endParaRPr lang="en-US" sz="800" dirty="0"/>
          </a:p>
        </p:txBody>
      </p:sp>
      <p:sp>
        <p:nvSpPr>
          <p:cNvPr id="23" name="Text 22" descr=""/>
          <p:cNvSpPr/>
          <p:nvPr/>
        </p:nvSpPr>
        <p:spPr>
          <a:xfrm>
            <a:off x="8639969" y="6101080"/>
            <a:ext cx="3437731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★ Key moment · Aug 12 — Product Hunt + press embargo lifts</a:t>
            </a:r>
            <a:endParaRPr lang="en-US" sz="800" dirty="0"/>
          </a:p>
        </p:txBody>
      </p:sp>
      <p:sp>
        <p:nvSpPr>
          <p:cNvPr id="24" name="Text 23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25" name="Text 24" descr=""/>
          <p:cNvSpPr/>
          <p:nvPr/>
        </p:nvSpPr>
        <p:spPr>
          <a:xfrm>
            <a:off x="5620048" y="6473190"/>
            <a:ext cx="1570137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CAMPAIGN CALENDAR</a:t>
            </a:r>
            <a:endParaRPr lang="en-US" sz="650" dirty="0"/>
          </a:p>
        </p:txBody>
      </p:sp>
      <p:sp>
        <p:nvSpPr>
          <p:cNvPr id="26" name="Text 25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07 / 11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4850"/>
            <a:ext cx="313709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BUDGET · WHERE THE $600K GOES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1126490"/>
            <a:ext cx="6959401" cy="6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80"/>
              </a:lnSpc>
              <a:buNone/>
            </a:pPr>
            <a:r>
              <a:rPr lang="en-US" sz="4400" spc="-132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Spend follows the funnel.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571500" y="2795829"/>
            <a:ext cx="5606355" cy="16047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80"/>
              </a:lnSpc>
              <a:buNone/>
            </a:pPr>
            <a:r>
              <a:rPr lang="en-US" sz="14000" b="1" spc="-700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$600K</a:t>
            </a:r>
            <a:endParaRPr lang="en-US" sz="14000" dirty="0"/>
          </a:p>
        </p:txBody>
      </p:sp>
      <p:sp>
        <p:nvSpPr>
          <p:cNvPr id="5" name="Text 4" descr=""/>
          <p:cNvSpPr/>
          <p:nvPr/>
        </p:nvSpPr>
        <p:spPr>
          <a:xfrm>
            <a:off x="571500" y="4048720"/>
            <a:ext cx="3974009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 Q3 marketing budget · 68% variable / 32% fixed</a:t>
            </a:r>
            <a:endParaRPr lang="en-US" sz="1100" dirty="0"/>
          </a:p>
        </p:txBody>
      </p:sp>
      <p:sp>
        <p:nvSpPr>
          <p:cNvPr id="6" name="Text 5" descr=""/>
          <p:cNvSpPr/>
          <p:nvPr/>
        </p:nvSpPr>
        <p:spPr>
          <a:xfrm>
            <a:off x="7251700" y="3355975"/>
            <a:ext cx="1511498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F4F1EA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Paid acquisition</a:t>
            </a:r>
            <a:endParaRPr lang="en-US" sz="1100" dirty="0"/>
          </a:p>
        </p:txBody>
      </p:sp>
      <p:sp>
        <p:nvSpPr>
          <p:cNvPr id="7" name="Text 6" descr=""/>
          <p:cNvSpPr/>
          <p:nvPr/>
        </p:nvSpPr>
        <p:spPr>
          <a:xfrm>
            <a:off x="10740231" y="3315970"/>
            <a:ext cx="886420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b="1" dirty="0">
                <a:solidFill>
                  <a:srgbClr val="FF6B5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42%</a:t>
            </a:r>
            <a:endParaRPr lang="en-US" sz="1700" dirty="0"/>
          </a:p>
        </p:txBody>
      </p:sp>
      <p:sp>
        <p:nvSpPr>
          <p:cNvPr id="8" name="Text 7" descr=""/>
          <p:cNvSpPr/>
          <p:nvPr/>
        </p:nvSpPr>
        <p:spPr>
          <a:xfrm>
            <a:off x="11169451" y="3415030"/>
            <a:ext cx="48577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F4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</a:t>
            </a:r>
            <a:endParaRPr lang="en-US" sz="800" dirty="0"/>
          </a:p>
        </p:txBody>
      </p:sp>
      <p:sp>
        <p:nvSpPr>
          <p:cNvPr id="9" name="Text 8" descr=""/>
          <p:cNvSpPr/>
          <p:nvPr/>
        </p:nvSpPr>
        <p:spPr>
          <a:xfrm>
            <a:off x="11198026" y="3403600"/>
            <a:ext cx="879673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$252K</a:t>
            </a:r>
            <a:endParaRPr lang="en-US" sz="900" dirty="0"/>
          </a:p>
        </p:txBody>
      </p:sp>
      <p:sp>
        <p:nvSpPr>
          <p:cNvPr id="10" name="Text 9" descr=""/>
          <p:cNvSpPr/>
          <p:nvPr/>
        </p:nvSpPr>
        <p:spPr>
          <a:xfrm>
            <a:off x="7251700" y="3927475"/>
            <a:ext cx="1435298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F4F1EA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Content &amp; SEO</a:t>
            </a:r>
            <a:endParaRPr lang="en-US" sz="1100" dirty="0"/>
          </a:p>
        </p:txBody>
      </p:sp>
      <p:sp>
        <p:nvSpPr>
          <p:cNvPr id="11" name="Text 10" descr=""/>
          <p:cNvSpPr/>
          <p:nvPr/>
        </p:nvSpPr>
        <p:spPr>
          <a:xfrm>
            <a:off x="10756701" y="3887470"/>
            <a:ext cx="883047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b="1" dirty="0">
                <a:solidFill>
                  <a:srgbClr val="C8FF3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24%</a:t>
            </a:r>
            <a:endParaRPr lang="en-US" sz="1700" dirty="0"/>
          </a:p>
        </p:txBody>
      </p:sp>
      <p:sp>
        <p:nvSpPr>
          <p:cNvPr id="12" name="Text 11" descr=""/>
          <p:cNvSpPr/>
          <p:nvPr/>
        </p:nvSpPr>
        <p:spPr>
          <a:xfrm>
            <a:off x="11182548" y="3986530"/>
            <a:ext cx="48577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F4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</a:t>
            </a:r>
            <a:endParaRPr lang="en-US" sz="800" dirty="0"/>
          </a:p>
        </p:txBody>
      </p:sp>
      <p:sp>
        <p:nvSpPr>
          <p:cNvPr id="13" name="Text 12" descr=""/>
          <p:cNvSpPr/>
          <p:nvPr/>
        </p:nvSpPr>
        <p:spPr>
          <a:xfrm>
            <a:off x="11211123" y="3975100"/>
            <a:ext cx="866577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$144K</a:t>
            </a:r>
            <a:endParaRPr lang="en-US" sz="900" dirty="0"/>
          </a:p>
        </p:txBody>
      </p:sp>
      <p:sp>
        <p:nvSpPr>
          <p:cNvPr id="14" name="Text 13" descr=""/>
          <p:cNvSpPr/>
          <p:nvPr/>
        </p:nvSpPr>
        <p:spPr>
          <a:xfrm>
            <a:off x="7251700" y="4498975"/>
            <a:ext cx="1677987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F4F1EA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Lifecycle &amp; tooling</a:t>
            </a:r>
            <a:endParaRPr lang="en-US" sz="1100" dirty="0"/>
          </a:p>
        </p:txBody>
      </p:sp>
      <p:sp>
        <p:nvSpPr>
          <p:cNvPr id="15" name="Text 14" descr=""/>
          <p:cNvSpPr/>
          <p:nvPr/>
        </p:nvSpPr>
        <p:spPr>
          <a:xfrm>
            <a:off x="10796587" y="4458970"/>
            <a:ext cx="848023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b="1" dirty="0">
                <a:solidFill>
                  <a:srgbClr val="6EA8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18%</a:t>
            </a:r>
            <a:endParaRPr lang="en-US" sz="1700" dirty="0"/>
          </a:p>
        </p:txBody>
      </p:sp>
      <p:sp>
        <p:nvSpPr>
          <p:cNvPr id="16" name="Text 15" descr=""/>
          <p:cNvSpPr/>
          <p:nvPr/>
        </p:nvSpPr>
        <p:spPr>
          <a:xfrm>
            <a:off x="11187410" y="4558030"/>
            <a:ext cx="48577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F4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</a:t>
            </a:r>
            <a:endParaRPr lang="en-US" sz="800" dirty="0"/>
          </a:p>
        </p:txBody>
      </p:sp>
      <p:sp>
        <p:nvSpPr>
          <p:cNvPr id="17" name="Text 16" descr=""/>
          <p:cNvSpPr/>
          <p:nvPr/>
        </p:nvSpPr>
        <p:spPr>
          <a:xfrm>
            <a:off x="11215985" y="4546600"/>
            <a:ext cx="861715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$108K</a:t>
            </a:r>
            <a:endParaRPr lang="en-US" sz="900" dirty="0"/>
          </a:p>
        </p:txBody>
      </p:sp>
      <p:sp>
        <p:nvSpPr>
          <p:cNvPr id="18" name="Text 17" descr=""/>
          <p:cNvSpPr/>
          <p:nvPr/>
        </p:nvSpPr>
        <p:spPr>
          <a:xfrm>
            <a:off x="7251700" y="5070475"/>
            <a:ext cx="1836737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F4F1EA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Community &amp; events</a:t>
            </a:r>
            <a:endParaRPr lang="en-US" sz="1100" dirty="0"/>
          </a:p>
        </p:txBody>
      </p:sp>
      <p:sp>
        <p:nvSpPr>
          <p:cNvPr id="19" name="Text 18" descr=""/>
          <p:cNvSpPr/>
          <p:nvPr/>
        </p:nvSpPr>
        <p:spPr>
          <a:xfrm>
            <a:off x="10840243" y="5030470"/>
            <a:ext cx="851892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b="1" dirty="0">
                <a:solidFill>
                  <a:srgbClr val="8B7B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16%</a:t>
            </a:r>
            <a:endParaRPr lang="en-US" sz="1700" dirty="0"/>
          </a:p>
        </p:txBody>
      </p:sp>
      <p:sp>
        <p:nvSpPr>
          <p:cNvPr id="20" name="Text 19" descr=""/>
          <p:cNvSpPr/>
          <p:nvPr/>
        </p:nvSpPr>
        <p:spPr>
          <a:xfrm>
            <a:off x="11234936" y="5129530"/>
            <a:ext cx="48577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F4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</a:t>
            </a:r>
            <a:endParaRPr lang="en-US" sz="800" dirty="0"/>
          </a:p>
        </p:txBody>
      </p:sp>
      <p:sp>
        <p:nvSpPr>
          <p:cNvPr id="21" name="Text 20" descr=""/>
          <p:cNvSpPr/>
          <p:nvPr/>
        </p:nvSpPr>
        <p:spPr>
          <a:xfrm>
            <a:off x="11263511" y="5118100"/>
            <a:ext cx="814189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$96K</a:t>
            </a:r>
            <a:endParaRPr lang="en-US" sz="900" dirty="0"/>
          </a:p>
        </p:txBody>
      </p:sp>
      <p:sp>
        <p:nvSpPr>
          <p:cNvPr id="22" name="Text 21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23" name="Text 22" descr=""/>
          <p:cNvSpPr/>
          <p:nvPr/>
        </p:nvSpPr>
        <p:spPr>
          <a:xfrm>
            <a:off x="5633938" y="6473190"/>
            <a:ext cx="1542355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BUDGET ALLOCATION</a:t>
            </a:r>
            <a:endParaRPr lang="en-US" sz="650" dirty="0"/>
          </a:p>
        </p:txBody>
      </p:sp>
      <p:sp>
        <p:nvSpPr>
          <p:cNvPr id="24" name="Text 23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08 / 11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4850"/>
            <a:ext cx="358794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METRICS · HOW WE'LL KNOW IT WORKED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1126490"/>
            <a:ext cx="6220123" cy="6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80"/>
              </a:lnSpc>
              <a:buNone/>
            </a:pPr>
            <a:r>
              <a:rPr lang="en-US" sz="4400" spc="-132" kern="0" dirty="0">
                <a:solidFill>
                  <a:srgbClr val="F4F1E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Measured by the beat.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831850" y="2705100"/>
            <a:ext cx="136455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6EA8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AWARENESS</a:t>
            </a:r>
            <a:endParaRPr lang="en-US" sz="750" dirty="0"/>
          </a:p>
        </p:txBody>
      </p:sp>
      <p:sp>
        <p:nvSpPr>
          <p:cNvPr id="5" name="Text 4" descr=""/>
          <p:cNvSpPr/>
          <p:nvPr/>
        </p:nvSpPr>
        <p:spPr>
          <a:xfrm>
            <a:off x="831850" y="2913380"/>
            <a:ext cx="1341239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Impressions / SOV</a:t>
            </a:r>
            <a:endParaRPr lang="en-US" sz="800" dirty="0"/>
          </a:p>
        </p:txBody>
      </p:sp>
      <p:sp>
        <p:nvSpPr>
          <p:cNvPr id="6" name="Text 5" descr=""/>
          <p:cNvSpPr/>
          <p:nvPr/>
        </p:nvSpPr>
        <p:spPr>
          <a:xfrm>
            <a:off x="831850" y="3167380"/>
            <a:ext cx="1704479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760"/>
              </a:lnSpc>
              <a:buNone/>
            </a:pPr>
            <a:r>
              <a:rPr lang="en-US" sz="4800" b="1" spc="-192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40M</a:t>
            </a:r>
            <a:endParaRPr lang="en-US" sz="4800" dirty="0"/>
          </a:p>
        </p:txBody>
      </p:sp>
      <p:sp>
        <p:nvSpPr>
          <p:cNvPr id="7" name="Text 6" descr=""/>
          <p:cNvSpPr/>
          <p:nvPr/>
        </p:nvSpPr>
        <p:spPr>
          <a:xfrm>
            <a:off x="831850" y="3943350"/>
            <a:ext cx="143897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tracked weekly · dash</a:t>
            </a:r>
            <a:endParaRPr lang="en-US" sz="750" dirty="0"/>
          </a:p>
        </p:txBody>
      </p:sp>
      <p:sp>
        <p:nvSpPr>
          <p:cNvPr id="8" name="Text 7" descr=""/>
          <p:cNvSpPr/>
          <p:nvPr/>
        </p:nvSpPr>
        <p:spPr>
          <a:xfrm>
            <a:off x="3590925" y="2705100"/>
            <a:ext cx="146208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FF6B5B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ACQUISITION</a:t>
            </a:r>
            <a:endParaRPr lang="en-US" sz="750" dirty="0"/>
          </a:p>
        </p:txBody>
      </p:sp>
      <p:sp>
        <p:nvSpPr>
          <p:cNvPr id="9" name="Text 8" descr=""/>
          <p:cNvSpPr/>
          <p:nvPr/>
        </p:nvSpPr>
        <p:spPr>
          <a:xfrm>
            <a:off x="3590925" y="2913380"/>
            <a:ext cx="115212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Signups / CAC</a:t>
            </a:r>
            <a:endParaRPr lang="en-US" sz="800" dirty="0"/>
          </a:p>
        </p:txBody>
      </p:sp>
      <p:sp>
        <p:nvSpPr>
          <p:cNvPr id="10" name="Text 9" descr=""/>
          <p:cNvSpPr/>
          <p:nvPr/>
        </p:nvSpPr>
        <p:spPr>
          <a:xfrm>
            <a:off x="3590925" y="3167380"/>
            <a:ext cx="1774031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760"/>
              </a:lnSpc>
              <a:buNone/>
            </a:pPr>
            <a:r>
              <a:rPr lang="en-US" sz="4800" b="1" spc="-192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120K</a:t>
            </a:r>
            <a:endParaRPr lang="en-US" sz="4800" dirty="0"/>
          </a:p>
        </p:txBody>
      </p:sp>
      <p:sp>
        <p:nvSpPr>
          <p:cNvPr id="11" name="Text 10" descr=""/>
          <p:cNvSpPr/>
          <p:nvPr/>
        </p:nvSpPr>
        <p:spPr>
          <a:xfrm>
            <a:off x="3590925" y="3943350"/>
            <a:ext cx="134649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CAC ≤ $42 blended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6350000" y="2705100"/>
            <a:ext cx="137408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C8FF3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ACTIVATION</a:t>
            </a:r>
            <a:endParaRPr lang="en-US" sz="750" dirty="0"/>
          </a:p>
        </p:txBody>
      </p:sp>
      <p:sp>
        <p:nvSpPr>
          <p:cNvPr id="13" name="Text 12" descr=""/>
          <p:cNvSpPr/>
          <p:nvPr/>
        </p:nvSpPr>
        <p:spPr>
          <a:xfrm>
            <a:off x="6350000" y="2913380"/>
            <a:ext cx="124360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Teams activated</a:t>
            </a:r>
            <a:endParaRPr lang="en-US" sz="800" dirty="0"/>
          </a:p>
        </p:txBody>
      </p:sp>
      <p:sp>
        <p:nvSpPr>
          <p:cNvPr id="14" name="Text 13" descr=""/>
          <p:cNvSpPr/>
          <p:nvPr/>
        </p:nvSpPr>
        <p:spPr>
          <a:xfrm>
            <a:off x="6350000" y="3167380"/>
            <a:ext cx="1493540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760"/>
              </a:lnSpc>
              <a:buNone/>
            </a:pPr>
            <a:r>
              <a:rPr lang="en-US" sz="4800" b="1" spc="-192" kern="0" dirty="0">
                <a:solidFill>
                  <a:srgbClr val="C8FF3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25K</a:t>
            </a:r>
            <a:endParaRPr lang="en-US" sz="4800" dirty="0"/>
          </a:p>
        </p:txBody>
      </p:sp>
      <p:sp>
        <p:nvSpPr>
          <p:cNvPr id="15" name="Text 14" descr=""/>
          <p:cNvSpPr/>
          <p:nvPr/>
        </p:nvSpPr>
        <p:spPr>
          <a:xfrm>
            <a:off x="6350000" y="3943350"/>
            <a:ext cx="89346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north star</a:t>
            </a:r>
            <a:endParaRPr lang="en-US" sz="750" dirty="0"/>
          </a:p>
        </p:txBody>
      </p:sp>
      <p:sp>
        <p:nvSpPr>
          <p:cNvPr id="16" name="Text 15" descr=""/>
          <p:cNvSpPr/>
          <p:nvPr/>
        </p:nvSpPr>
        <p:spPr>
          <a:xfrm>
            <a:off x="9109075" y="2705100"/>
            <a:ext cx="114280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315" kern="0" dirty="0">
                <a:solidFill>
                  <a:srgbClr val="8B7B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REVENUE</a:t>
            </a:r>
            <a:endParaRPr lang="en-US" sz="750" dirty="0"/>
          </a:p>
        </p:txBody>
      </p:sp>
      <p:sp>
        <p:nvSpPr>
          <p:cNvPr id="17" name="Text 16" descr=""/>
          <p:cNvSpPr/>
          <p:nvPr/>
        </p:nvSpPr>
        <p:spPr>
          <a:xfrm>
            <a:off x="9109075" y="2913380"/>
            <a:ext cx="92541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MRR</a:t>
            </a:r>
            <a:endParaRPr lang="en-US" sz="800" dirty="0"/>
          </a:p>
        </p:txBody>
      </p:sp>
      <p:sp>
        <p:nvSpPr>
          <p:cNvPr id="18" name="Text 17" descr=""/>
          <p:cNvSpPr/>
          <p:nvPr/>
        </p:nvSpPr>
        <p:spPr>
          <a:xfrm>
            <a:off x="9109075" y="3167380"/>
            <a:ext cx="2116534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760"/>
              </a:lnSpc>
              <a:buNone/>
            </a:pPr>
            <a:r>
              <a:rPr lang="en-US" sz="4800" b="1" spc="-192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$310K</a:t>
            </a:r>
            <a:endParaRPr lang="en-US" sz="4800" dirty="0"/>
          </a:p>
        </p:txBody>
      </p:sp>
      <p:sp>
        <p:nvSpPr>
          <p:cNvPr id="19" name="Text 18" descr=""/>
          <p:cNvSpPr/>
          <p:nvPr/>
        </p:nvSpPr>
        <p:spPr>
          <a:xfrm>
            <a:off x="9109075" y="3943350"/>
            <a:ext cx="118258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8.5% free→paid</a:t>
            </a:r>
            <a:endParaRPr lang="en-US" sz="750" dirty="0"/>
          </a:p>
        </p:txBody>
      </p:sp>
      <p:sp>
        <p:nvSpPr>
          <p:cNvPr id="20" name="Text 19" descr=""/>
          <p:cNvSpPr/>
          <p:nvPr/>
        </p:nvSpPr>
        <p:spPr>
          <a:xfrm>
            <a:off x="571500" y="5734050"/>
            <a:ext cx="101530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13" kern="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CADENCE</a:t>
            </a:r>
            <a:endParaRPr lang="en-US" sz="750" dirty="0"/>
          </a:p>
        </p:txBody>
      </p:sp>
      <p:sp>
        <p:nvSpPr>
          <p:cNvPr id="21" name="Text 20" descr=""/>
          <p:cNvSpPr/>
          <p:nvPr/>
        </p:nvSpPr>
        <p:spPr>
          <a:xfrm>
            <a:off x="571500" y="5887720"/>
            <a:ext cx="2277765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Weekly growth review · Monday</a:t>
            </a:r>
            <a:endParaRPr lang="en-US" sz="950" dirty="0"/>
          </a:p>
        </p:txBody>
      </p:sp>
      <p:sp>
        <p:nvSpPr>
          <p:cNvPr id="22" name="Text 21" descr=""/>
          <p:cNvSpPr/>
          <p:nvPr/>
        </p:nvSpPr>
        <p:spPr>
          <a:xfrm>
            <a:off x="2773065" y="5734050"/>
            <a:ext cx="121800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13" kern="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KILL SWITCH</a:t>
            </a:r>
            <a:endParaRPr lang="en-US" sz="750" dirty="0"/>
          </a:p>
        </p:txBody>
      </p:sp>
      <p:sp>
        <p:nvSpPr>
          <p:cNvPr id="23" name="Text 22" descr=""/>
          <p:cNvSpPr/>
          <p:nvPr/>
        </p:nvSpPr>
        <p:spPr>
          <a:xfrm>
            <a:off x="2773065" y="5887720"/>
            <a:ext cx="2896294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Pause any channel under 2× ROAS at wk 4</a:t>
            </a:r>
            <a:endParaRPr lang="en-US" sz="950" dirty="0"/>
          </a:p>
        </p:txBody>
      </p:sp>
      <p:sp>
        <p:nvSpPr>
          <p:cNvPr id="24" name="Text 23" descr=""/>
          <p:cNvSpPr/>
          <p:nvPr/>
        </p:nvSpPr>
        <p:spPr>
          <a:xfrm>
            <a:off x="5593159" y="5734050"/>
            <a:ext cx="157311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13" kern="0" dirty="0">
                <a:solidFill>
                  <a:srgbClr val="8B93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 OF TRUTH</a:t>
            </a:r>
            <a:endParaRPr lang="en-US" sz="750" dirty="0"/>
          </a:p>
        </p:txBody>
      </p:sp>
      <p:sp>
        <p:nvSpPr>
          <p:cNvPr id="25" name="Text 24" descr=""/>
          <p:cNvSpPr/>
          <p:nvPr/>
        </p:nvSpPr>
        <p:spPr>
          <a:xfrm>
            <a:off x="5593159" y="5887720"/>
            <a:ext cx="2219027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C1C8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Amplitude + HubSpot + Looker</a:t>
            </a:r>
            <a:endParaRPr lang="en-US" sz="950" dirty="0"/>
          </a:p>
        </p:txBody>
      </p:sp>
      <p:sp>
        <p:nvSpPr>
          <p:cNvPr id="26" name="Text 25" descr=""/>
          <p:cNvSpPr/>
          <p:nvPr/>
        </p:nvSpPr>
        <p:spPr>
          <a:xfrm>
            <a:off x="723900" y="6464300"/>
            <a:ext cx="8590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b="1" spc="-15" kern="0" dirty="0">
                <a:solidFill>
                  <a:srgbClr val="F4F1E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CADENCE</a:t>
            </a:r>
            <a:endParaRPr lang="en-US" sz="750" dirty="0"/>
          </a:p>
        </p:txBody>
      </p:sp>
      <p:sp>
        <p:nvSpPr>
          <p:cNvPr id="27" name="Text 26" descr=""/>
          <p:cNvSpPr/>
          <p:nvPr/>
        </p:nvSpPr>
        <p:spPr>
          <a:xfrm>
            <a:off x="5691287" y="6473190"/>
            <a:ext cx="142765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SUCCESS METRICS</a:t>
            </a:r>
            <a:endParaRPr lang="en-US" sz="650" dirty="0"/>
          </a:p>
        </p:txBody>
      </p:sp>
      <p:sp>
        <p:nvSpPr>
          <p:cNvPr id="28" name="Text 27" descr=""/>
          <p:cNvSpPr/>
          <p:nvPr/>
        </p:nvSpPr>
        <p:spPr>
          <a:xfrm>
            <a:off x="11227197" y="6473190"/>
            <a:ext cx="85050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B93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09 / 11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EZdoc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EZdoc presentation</dc:title>
  <dc:subject>Editable PowerPoint</dc:subject>
  <dc:creator>EZdoc</dc:creator>
  <cp:lastModifiedBy>EZdoc</cp:lastModifiedBy>
  <cp:revision>1</cp:revision>
  <dcterms:created xsi:type="dcterms:W3CDTF">2000-01-01T00:00:00Z</dcterms:created>
  <dcterms:modified xsi:type="dcterms:W3CDTF">2000-01-01T00:00:00Z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ZdocSourceSha256">
    <vt:lpwstr>0c7ada4c382bc45a93cbc35303f43ed248b673facc84fde799df9e21ca66a150</vt:lpwstr>
  </property>
  <property fmtid="{D5CDD505-2E9C-101B-9397-08002B2CF9AE}" pid="3" name="EZdocPolicyVersion">
    <vt:lpwstr>layered-v2</vt:lpwstr>
  </property>
  <property fmtid="{D5CDD505-2E9C-101B-9397-08002B2CF9AE}" pid="4" name="EZdocExactFonts">
    <vt:i4>5</vt:i4>
  </property>
  <property fmtid="{D5CDD505-2E9C-101B-9397-08002B2CF9AE}" pid="5" name="EZdocSubstitutedFonts">
    <vt:i4>0</vt:i4>
  </property>
</Properties>
</file>