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Fraunces"/>
      <p:regular r:id="rId18"/>
    </p:embeddedFont>
    <p:embeddedFont>
      <p:font typeface="Inter"/>
      <p:regular r:id="rId19"/>
      <p:bold r:id="rId20"/>
    </p:embeddedFont>
    <p:embeddedFont>
      <p:font typeface="Inter Light"/>
      <p:regular r:id="rId21"/>
    </p:embeddedFont>
    <p:embeddedFont>
      <p:font typeface="Inter SemiBold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xmlns="http://schemas.openxmlformats.org/package/2006/relationships" Id="rId18" Type="http://schemas.openxmlformats.org/officeDocument/2006/relationships/font" Target="fonts/ezdoc-fraunces-400-normal.fntdata"/><Relationship xmlns="http://schemas.openxmlformats.org/package/2006/relationships" Id="rId19" Type="http://schemas.openxmlformats.org/officeDocument/2006/relationships/font" Target="fonts/ezdoc-inter-400-normal.fntdata"/><Relationship xmlns="http://schemas.openxmlformats.org/package/2006/relationships" Id="rId20" Type="http://schemas.openxmlformats.org/officeDocument/2006/relationships/font" Target="fonts/ezdoc-inter-700-normal.fntdata"/><Relationship xmlns="http://schemas.openxmlformats.org/package/2006/relationships" Id="rId21" Type="http://schemas.openxmlformats.org/officeDocument/2006/relationships/font" Target="fonts/ezdoc-inter-300-normal.fntdata"/><Relationship xmlns="http://schemas.openxmlformats.org/package/2006/relationships" Id="rId22" Type="http://schemas.openxmlformats.org/officeDocument/2006/relationships/font" Target="fonts/ezdoc-inter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3878158"/>
            <a:ext cx="1894780" cy="2933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310"/>
              </a:lnSpc>
              <a:buNone/>
            </a:pPr>
            <a:r>
              <a:rPr lang="en-US" sz="2200" spc="-44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Exploring a</a:t>
            </a:r>
            <a:endParaRPr lang="en-US" sz="22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4171548"/>
            <a:ext cx="2183110" cy="2933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310"/>
              </a:lnSpc>
              <a:buNone/>
            </a:pPr>
            <a:r>
              <a:rPr lang="en-US" sz="2200" spc="-44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calmer digital</a:t>
            </a:r>
            <a:endParaRPr lang="en-US" sz="22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4462042"/>
            <a:ext cx="1708944" cy="2581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33"/>
              </a:lnSpc>
              <a:buNone/>
            </a:pPr>
            <a:r>
              <a:rPr lang="en-US" sz="1936" i="1" spc="-44" kern="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experience.</a:t>
            </a:r>
            <a:endParaRPr lang="en-US" sz="1936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4940300"/>
            <a:ext cx="4929683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Fictional generated example for Juniper Vale Health Labs · </a:t>
            </a:r>
            <a:endParaRPr lang="en-US" sz="13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5187950"/>
            <a:ext cx="5085457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junipervale.example. This is not a medical device, treatment, </a:t>
            </a:r>
            <a:endParaRPr lang="en-US" sz="13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5435600"/>
            <a:ext cx="4675386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regulatory submission, investment offer, or evidence of </a:t>
            </a:r>
            <a:endParaRPr lang="en-US" sz="13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5683250"/>
            <a:ext cx="1105098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3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efficacy.</a:t>
            </a:r>
            <a:endParaRPr lang="en-US" sz="1300" dirty="0"/>
          </a:p>
        </p:txBody>
      </p:sp>
      <p:sp>
        <p:nvSpPr>
          <p:cNvPr id="9" name="Text 8" descr=""/>
          <p:cNvSpPr/>
          <p:nvPr/>
        </p:nvSpPr>
        <p:spPr>
          <a:xfrm>
            <a:off x="8927008" y="5287851"/>
            <a:ext cx="2756991" cy="5212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3960"/>
              </a:lnSpc>
              <a:buNone/>
            </a:pPr>
            <a:r>
              <a:rPr lang="en-US" sz="44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4400" dirty="0"/>
          </a:p>
        </p:txBody>
      </p:sp>
      <p:sp>
        <p:nvSpPr>
          <p:cNvPr id="10" name="Text 9" descr=""/>
          <p:cNvSpPr/>
          <p:nvPr/>
        </p:nvSpPr>
        <p:spPr>
          <a:xfrm>
            <a:off x="9167911" y="5798820"/>
            <a:ext cx="251608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840"/>
              </a:lnSpc>
              <a:buNone/>
            </a:pPr>
            <a:r>
              <a:rPr lang="en-US" sz="700" spc="210" kern="0" dirty="0">
                <a:solidFill>
                  <a:srgbClr val="F6A9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· NOT AN OFFER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972443"/>
            <a:ext cx="2629495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sample sequence</a:t>
            </a:r>
            <a:endParaRPr lang="en-US" sz="2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232329"/>
            <a:ext cx="1427956" cy="12746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04"/>
              </a:lnSpc>
              <a:buNone/>
            </a:pPr>
            <a:r>
              <a:rPr lang="en-US" sz="956" i="1" spc="-40" kern="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for a concept deck.</a:t>
            </a:r>
            <a:endParaRPr lang="en-US" sz="956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4223187"/>
            <a:ext cx="1514872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Q2</a:t>
            </a:r>
            <a:endParaRPr lang="en-US" sz="6000" dirty="0"/>
          </a:p>
        </p:txBody>
      </p:sp>
      <p:sp>
        <p:nvSpPr>
          <p:cNvPr id="5" name="Text 4" descr=""/>
          <p:cNvSpPr/>
          <p:nvPr/>
        </p:nvSpPr>
        <p:spPr>
          <a:xfrm>
            <a:off x="1565672" y="4534400"/>
            <a:ext cx="832445" cy="253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70"/>
              </a:lnSpc>
              <a:buNone/>
            </a:pPr>
            <a:r>
              <a:rPr lang="en-US" sz="2200" dirty="0">
                <a:solidFill>
                  <a:srgbClr val="9FB4B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'26</a:t>
            </a:r>
            <a:endParaRPr lang="en-US" sz="22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4898192"/>
            <a:ext cx="1864816" cy="175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80"/>
              </a:lnSpc>
              <a:buNone/>
            </a:pPr>
            <a:r>
              <a:rPr lang="en-US" sz="115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Experience concept</a:t>
            </a:r>
            <a:endParaRPr lang="en-US" sz="115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5168702"/>
            <a:ext cx="3735784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Create illustrative interface studies. No clinical study, participant </a:t>
            </a:r>
            <a:endParaRPr lang="en-US" sz="85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5335984"/>
            <a:ext cx="3687862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enrollment, or regulatory submission is planned or represented.</a:t>
            </a:r>
            <a:endParaRPr lang="en-US" sz="850" dirty="0"/>
          </a:p>
        </p:txBody>
      </p:sp>
      <p:sp>
        <p:nvSpPr>
          <p:cNvPr id="9" name="Text 8" descr=""/>
          <p:cNvSpPr/>
          <p:nvPr/>
        </p:nvSpPr>
        <p:spPr>
          <a:xfrm>
            <a:off x="4512667" y="4223187"/>
            <a:ext cx="1515269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dirty="0">
                <a:solidFill>
                  <a:srgbClr val="F6A94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Q4</a:t>
            </a:r>
            <a:endParaRPr lang="en-US" sz="6000" dirty="0"/>
          </a:p>
        </p:txBody>
      </p:sp>
      <p:sp>
        <p:nvSpPr>
          <p:cNvPr id="10" name="Text 9" descr=""/>
          <p:cNvSpPr/>
          <p:nvPr/>
        </p:nvSpPr>
        <p:spPr>
          <a:xfrm>
            <a:off x="5570736" y="4534400"/>
            <a:ext cx="832445" cy="2533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70"/>
              </a:lnSpc>
              <a:buNone/>
            </a:pPr>
            <a:r>
              <a:rPr lang="en-US" sz="2200" dirty="0">
                <a:solidFill>
                  <a:srgbClr val="9FB4B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'26</a:t>
            </a:r>
            <a:endParaRPr lang="en-US" sz="2200" dirty="0"/>
          </a:p>
        </p:txBody>
      </p:sp>
      <p:sp>
        <p:nvSpPr>
          <p:cNvPr id="11" name="Text 10" descr=""/>
          <p:cNvSpPr/>
          <p:nvPr/>
        </p:nvSpPr>
        <p:spPr>
          <a:xfrm>
            <a:off x="4512667" y="4898192"/>
            <a:ext cx="1454150" cy="175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80"/>
              </a:lnSpc>
              <a:buNone/>
            </a:pPr>
            <a:r>
              <a:rPr lang="en-US" sz="115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Design review</a:t>
            </a:r>
            <a:endParaRPr lang="en-US" sz="1150" dirty="0"/>
          </a:p>
        </p:txBody>
      </p:sp>
      <p:sp>
        <p:nvSpPr>
          <p:cNvPr id="12" name="Text 11" descr=""/>
          <p:cNvSpPr/>
          <p:nvPr/>
        </p:nvSpPr>
        <p:spPr>
          <a:xfrm>
            <a:off x="4512667" y="5168702"/>
            <a:ext cx="2979142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Review a fictional narrative and visual system. No </a:t>
            </a:r>
            <a:endParaRPr lang="en-US" sz="850" dirty="0"/>
          </a:p>
        </p:txBody>
      </p:sp>
      <p:sp>
        <p:nvSpPr>
          <p:cNvPr id="13" name="Text 12" descr=""/>
          <p:cNvSpPr/>
          <p:nvPr/>
        </p:nvSpPr>
        <p:spPr>
          <a:xfrm>
            <a:off x="4512667" y="5335984"/>
            <a:ext cx="3378597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authorization, coverage, payer agreement, or commercial 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4512667" y="5503267"/>
            <a:ext cx="184040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relationship is represented.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8238033" y="4223187"/>
            <a:ext cx="1414661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dirty="0">
                <a:solidFill>
                  <a:srgbClr val="FF7D6B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'27</a:t>
            </a:r>
            <a:endParaRPr lang="en-US" sz="6000" dirty="0"/>
          </a:p>
        </p:txBody>
      </p:sp>
      <p:sp>
        <p:nvSpPr>
          <p:cNvPr id="16" name="Text 15" descr=""/>
          <p:cNvSpPr/>
          <p:nvPr/>
        </p:nvSpPr>
        <p:spPr>
          <a:xfrm>
            <a:off x="8238033" y="4898192"/>
            <a:ext cx="1838127" cy="175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80"/>
              </a:lnSpc>
              <a:buNone/>
            </a:pPr>
            <a:r>
              <a:rPr lang="en-US" sz="115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Sample future state</a:t>
            </a:r>
            <a:endParaRPr lang="en-US" sz="1150" dirty="0"/>
          </a:p>
        </p:txBody>
      </p:sp>
      <p:sp>
        <p:nvSpPr>
          <p:cNvPr id="17" name="Text 16" descr=""/>
          <p:cNvSpPr/>
          <p:nvPr/>
        </p:nvSpPr>
        <p:spPr>
          <a:xfrm>
            <a:off x="8238033" y="5168702"/>
            <a:ext cx="3880743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A placeholder for future design exploration, not a revenue forecast, </a:t>
            </a:r>
            <a:endParaRPr lang="en-US" sz="850" dirty="0"/>
          </a:p>
        </p:txBody>
      </p:sp>
      <p:sp>
        <p:nvSpPr>
          <p:cNvPr id="18" name="Text 17" descr=""/>
          <p:cNvSpPr/>
          <p:nvPr/>
        </p:nvSpPr>
        <p:spPr>
          <a:xfrm>
            <a:off x="8238033" y="5335984"/>
            <a:ext cx="340498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investment round, deployment plan, or patient-care claim.</a:t>
            </a:r>
            <a:endParaRPr lang="en-US" sz="850" dirty="0"/>
          </a:p>
        </p:txBody>
      </p:sp>
      <p:sp>
        <p:nvSpPr>
          <p:cNvPr id="19" name="Text 18" descr=""/>
          <p:cNvSpPr/>
          <p:nvPr/>
        </p:nvSpPr>
        <p:spPr>
          <a:xfrm>
            <a:off x="508000" y="6470015"/>
            <a:ext cx="114667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MILESTONES</a:t>
            </a:r>
            <a:endParaRPr lang="en-US" sz="650" dirty="0"/>
          </a:p>
        </p:txBody>
      </p:sp>
      <p:sp>
        <p:nvSpPr>
          <p:cNvPr id="20" name="Text 19" descr=""/>
          <p:cNvSpPr/>
          <p:nvPr/>
        </p:nvSpPr>
        <p:spPr>
          <a:xfrm>
            <a:off x="11404600" y="6464300"/>
            <a:ext cx="73660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10 / 11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27923"/>
            <a:ext cx="239008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fictional layout</a:t>
            </a:r>
            <a:endParaRPr lang="en-US" sz="2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5391746"/>
            <a:ext cx="2151062" cy="2124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73"/>
              </a:lnSpc>
              <a:buNone/>
            </a:pPr>
            <a:r>
              <a:rPr lang="en-US" sz="1593" i="1" spc="-40" kern="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for demonstration.</a:t>
            </a:r>
            <a:endParaRPr lang="en-US" sz="1593" dirty="0"/>
          </a:p>
        </p:txBody>
      </p:sp>
      <p:sp>
        <p:nvSpPr>
          <p:cNvPr id="4" name="Text 3" descr=""/>
          <p:cNvSpPr/>
          <p:nvPr/>
        </p:nvSpPr>
        <p:spPr>
          <a:xfrm>
            <a:off x="8443912" y="4480123"/>
            <a:ext cx="1920180" cy="2292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805"/>
              </a:lnSpc>
              <a:buNone/>
            </a:pPr>
            <a:r>
              <a:rPr lang="en-US" sz="950" b="1" dirty="0">
                <a:solidFill>
                  <a:srgbClr val="F3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Juniper Vale Health Labs</a:t>
            </a:r>
            <a:endParaRPr lang="en-US" sz="950" dirty="0"/>
          </a:p>
        </p:txBody>
      </p:sp>
      <p:sp>
        <p:nvSpPr>
          <p:cNvPr id="5" name="Text 4" descr=""/>
          <p:cNvSpPr/>
          <p:nvPr/>
        </p:nvSpPr>
        <p:spPr>
          <a:xfrm>
            <a:off x="9906893" y="4480123"/>
            <a:ext cx="1777107" cy="2292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805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· Fictional organization</a:t>
            </a:r>
            <a:endParaRPr lang="en-US" sz="950" dirty="0"/>
          </a:p>
        </p:txBody>
      </p:sp>
      <p:sp>
        <p:nvSpPr>
          <p:cNvPr id="6" name="Text 5" descr=""/>
          <p:cNvSpPr/>
          <p:nvPr/>
        </p:nvSpPr>
        <p:spPr>
          <a:xfrm>
            <a:off x="9695557" y="4709319"/>
            <a:ext cx="1988443" cy="2292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805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hello@junipervale.example</a:t>
            </a:r>
            <a:endParaRPr lang="en-US" sz="950" dirty="0"/>
          </a:p>
        </p:txBody>
      </p:sp>
      <p:sp>
        <p:nvSpPr>
          <p:cNvPr id="7" name="Text 6" descr=""/>
          <p:cNvSpPr/>
          <p:nvPr/>
        </p:nvSpPr>
        <p:spPr>
          <a:xfrm>
            <a:off x="10084494" y="4938514"/>
            <a:ext cx="1599505" cy="2292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805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junipervale.example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5334794" y="5396905"/>
            <a:ext cx="6349206" cy="2292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805"/>
              </a:lnSpc>
              <a:buNone/>
            </a:pPr>
            <a:r>
              <a:rPr lang="en-US" sz="950" dirty="0">
                <a:solidFill>
                  <a:srgbClr val="4DE0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Fictional generated example · No medical, regulatory, investment, payer, deployment, or affiliation claim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1174750"/>
            <a:ext cx="3307358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sample brief can frame</a:t>
            </a:r>
            <a:endParaRPr lang="en-US" sz="2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434452"/>
            <a:ext cx="1503362" cy="1339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5"/>
              </a:lnSpc>
              <a:buNone/>
            </a:pPr>
            <a:r>
              <a:rPr lang="en-US" sz="1005" i="1" spc="-40" kern="0" dirty="0">
                <a:solidFill>
                  <a:srgbClr val="FF7D6B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wellness concept.</a:t>
            </a:r>
            <a:endParaRPr lang="en-US" sz="1005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111435"/>
            <a:ext cx="5161260" cy="10134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200"/>
              </a:lnSpc>
              <a:buNone/>
            </a:pPr>
            <a:r>
              <a:rPr lang="en-US" sz="9000" dirty="0">
                <a:solidFill>
                  <a:srgbClr val="FF7D6B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9000" dirty="0"/>
          </a:p>
        </p:txBody>
      </p:sp>
      <p:sp>
        <p:nvSpPr>
          <p:cNvPr id="5" name="Text 4" descr=""/>
          <p:cNvSpPr/>
          <p:nvPr/>
        </p:nvSpPr>
        <p:spPr>
          <a:xfrm>
            <a:off x="5402560" y="2705795"/>
            <a:ext cx="2032794" cy="1933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3"/>
              </a:lnSpc>
              <a:buNone/>
            </a:pPr>
            <a:r>
              <a:rPr lang="en-US" sz="10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Illustrative narrative only. </a:t>
            </a:r>
            <a:endParaRPr lang="en-US" sz="1050" dirty="0"/>
          </a:p>
        </p:txBody>
      </p:sp>
      <p:sp>
        <p:nvSpPr>
          <p:cNvPr id="6" name="Text 5" descr=""/>
          <p:cNvSpPr/>
          <p:nvPr/>
        </p:nvSpPr>
        <p:spPr>
          <a:xfrm>
            <a:off x="5402560" y="2899073"/>
            <a:ext cx="2027634" cy="1933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3"/>
              </a:lnSpc>
              <a:buNone/>
            </a:pPr>
            <a:r>
              <a:rPr lang="en-US" sz="10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Juniper Vale Health Labs </a:t>
            </a:r>
            <a:endParaRPr lang="en-US" sz="1050" dirty="0"/>
          </a:p>
        </p:txBody>
      </p:sp>
      <p:sp>
        <p:nvSpPr>
          <p:cNvPr id="7" name="Text 6" descr=""/>
          <p:cNvSpPr/>
          <p:nvPr/>
        </p:nvSpPr>
        <p:spPr>
          <a:xfrm>
            <a:off x="5402560" y="3092351"/>
            <a:ext cx="1930499" cy="1933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3"/>
              </a:lnSpc>
              <a:buNone/>
            </a:pPr>
            <a:r>
              <a:rPr lang="en-US" sz="10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has no patients, clinical </a:t>
            </a:r>
            <a:endParaRPr lang="en-US" sz="1050" dirty="0"/>
          </a:p>
        </p:txBody>
      </p:sp>
      <p:sp>
        <p:nvSpPr>
          <p:cNvPr id="8" name="Text 7" descr=""/>
          <p:cNvSpPr/>
          <p:nvPr/>
        </p:nvSpPr>
        <p:spPr>
          <a:xfrm>
            <a:off x="5402560" y="3285629"/>
            <a:ext cx="2083594" cy="1933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3"/>
              </a:lnSpc>
              <a:buNone/>
            </a:pPr>
            <a:r>
              <a:rPr lang="en-US" sz="10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program, care delivery, or </a:t>
            </a:r>
            <a:endParaRPr lang="en-US" sz="1050" dirty="0"/>
          </a:p>
        </p:txBody>
      </p:sp>
      <p:sp>
        <p:nvSpPr>
          <p:cNvPr id="9" name="Text 8" descr=""/>
          <p:cNvSpPr/>
          <p:nvPr/>
        </p:nvSpPr>
        <p:spPr>
          <a:xfrm>
            <a:off x="5402560" y="3478907"/>
            <a:ext cx="1542157" cy="1933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3"/>
              </a:lnSpc>
              <a:buNone/>
            </a:pPr>
            <a:r>
              <a:rPr lang="en-US" sz="10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claims.</a:t>
            </a:r>
            <a:endParaRPr lang="en-US" sz="105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5119370"/>
            <a:ext cx="1607145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2200" dirty="0"/>
          </a:p>
        </p:txBody>
      </p:sp>
      <p:sp>
        <p:nvSpPr>
          <p:cNvPr id="11" name="Text 10" descr=""/>
          <p:cNvSpPr/>
          <p:nvPr/>
        </p:nvSpPr>
        <p:spPr>
          <a:xfrm>
            <a:off x="508000" y="5511800"/>
            <a:ext cx="1814909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illustrative context, not market 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5645150"/>
            <a:ext cx="1621631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research or a health claim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2413000" y="5119370"/>
            <a:ext cx="1607145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2200" dirty="0"/>
          </a:p>
        </p:txBody>
      </p:sp>
      <p:sp>
        <p:nvSpPr>
          <p:cNvPr id="14" name="Text 13" descr=""/>
          <p:cNvSpPr/>
          <p:nvPr/>
        </p:nvSpPr>
        <p:spPr>
          <a:xfrm>
            <a:off x="2413000" y="5511800"/>
            <a:ext cx="1740594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no prescribing, treatment, or 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2413000" y="5645150"/>
            <a:ext cx="165536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clinical recommendation is 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2413000" y="5778500"/>
            <a:ext cx="1001316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represented</a:t>
            </a:r>
            <a:endParaRPr lang="en-US" sz="750" dirty="0"/>
          </a:p>
        </p:txBody>
      </p:sp>
      <p:sp>
        <p:nvSpPr>
          <p:cNvPr id="17" name="Text 16" descr=""/>
          <p:cNvSpPr/>
          <p:nvPr/>
        </p:nvSpPr>
        <p:spPr>
          <a:xfrm>
            <a:off x="508000" y="6470015"/>
            <a:ext cx="122019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PROBLEM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11390709" y="6464300"/>
            <a:ext cx="75049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 / 11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998700"/>
            <a:ext cx="4198541" cy="311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56"/>
              </a:lnSpc>
              <a:buNone/>
            </a:pPr>
            <a:r>
              <a:rPr lang="en-US" sz="2339" spc="-47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Three curves just crossed — </a:t>
            </a:r>
            <a:endParaRPr lang="en-US" sz="2339" dirty="0"/>
          </a:p>
        </p:txBody>
      </p:sp>
      <p:sp>
        <p:nvSpPr>
          <p:cNvPr id="3" name="Text 2" descr=""/>
          <p:cNvSpPr/>
          <p:nvPr/>
        </p:nvSpPr>
        <p:spPr>
          <a:xfrm>
            <a:off x="4249341" y="1023427"/>
            <a:ext cx="3254276" cy="2744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61"/>
              </a:lnSpc>
              <a:buNone/>
            </a:pPr>
            <a:r>
              <a:rPr lang="en-US" sz="2058" i="1" spc="-47" kern="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and the window is open.</a:t>
            </a:r>
            <a:endParaRPr lang="en-US" sz="2058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4390469"/>
            <a:ext cx="906462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</a:t>
            </a:r>
            <a:endParaRPr lang="en-US" sz="60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5065474"/>
            <a:ext cx="2156619" cy="175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80"/>
              </a:lnSpc>
              <a:buNone/>
            </a:pPr>
            <a:r>
              <a:rPr lang="en-US" sz="115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Sample product framing</a:t>
            </a:r>
            <a:endParaRPr lang="en-US" sz="115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5335984"/>
            <a:ext cx="377586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Illustrative consumer-technology context; no shipment, adoption, </a:t>
            </a:r>
            <a:endParaRPr lang="en-US" sz="85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5503267"/>
            <a:ext cx="1704181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 market claim is made.</a:t>
            </a:r>
            <a:endParaRPr lang="en-US" sz="850" dirty="0"/>
          </a:p>
        </p:txBody>
      </p:sp>
      <p:sp>
        <p:nvSpPr>
          <p:cNvPr id="8" name="Text 7" descr=""/>
          <p:cNvSpPr/>
          <p:nvPr/>
        </p:nvSpPr>
        <p:spPr>
          <a:xfrm>
            <a:off x="4512667" y="4390469"/>
            <a:ext cx="999827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</a:t>
            </a:r>
            <a:endParaRPr lang="en-US" sz="6000" dirty="0"/>
          </a:p>
        </p:txBody>
      </p:sp>
      <p:sp>
        <p:nvSpPr>
          <p:cNvPr id="9" name="Text 8" descr=""/>
          <p:cNvSpPr/>
          <p:nvPr/>
        </p:nvSpPr>
        <p:spPr>
          <a:xfrm>
            <a:off x="4512667" y="5065474"/>
            <a:ext cx="2258020" cy="175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80"/>
              </a:lnSpc>
              <a:buNone/>
            </a:pPr>
            <a:r>
              <a:rPr lang="en-US" sz="115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Sample concept direction</a:t>
            </a:r>
            <a:endParaRPr lang="en-US" sz="1150" dirty="0"/>
          </a:p>
        </p:txBody>
      </p:sp>
      <p:sp>
        <p:nvSpPr>
          <p:cNvPr id="10" name="Text 9" descr=""/>
          <p:cNvSpPr/>
          <p:nvPr/>
        </p:nvSpPr>
        <p:spPr>
          <a:xfrm>
            <a:off x="4512667" y="5335984"/>
            <a:ext cx="2990155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This example has no regulatory status, clearance, </a:t>
            </a:r>
            <a:endParaRPr lang="en-US" sz="850" dirty="0"/>
          </a:p>
        </p:txBody>
      </p:sp>
      <p:sp>
        <p:nvSpPr>
          <p:cNvPr id="11" name="Text 10" descr=""/>
          <p:cNvSpPr/>
          <p:nvPr/>
        </p:nvSpPr>
        <p:spPr>
          <a:xfrm>
            <a:off x="4512667" y="5503267"/>
            <a:ext cx="3211016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authorization, reimbursement pathway, or clinical use.</a:t>
            </a:r>
            <a:endParaRPr lang="en-US" sz="850" dirty="0"/>
          </a:p>
        </p:txBody>
      </p:sp>
      <p:sp>
        <p:nvSpPr>
          <p:cNvPr id="12" name="Text 11" descr=""/>
          <p:cNvSpPr/>
          <p:nvPr/>
        </p:nvSpPr>
        <p:spPr>
          <a:xfrm>
            <a:off x="8238033" y="4390469"/>
            <a:ext cx="1141909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100"/>
              </a:lnSpc>
              <a:buNone/>
            </a:pPr>
            <a:r>
              <a:rPr lang="en-US" sz="6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</a:t>
            </a:r>
            <a:endParaRPr lang="en-US" sz="6000" dirty="0"/>
          </a:p>
        </p:txBody>
      </p:sp>
      <p:sp>
        <p:nvSpPr>
          <p:cNvPr id="13" name="Text 12" descr=""/>
          <p:cNvSpPr/>
          <p:nvPr/>
        </p:nvSpPr>
        <p:spPr>
          <a:xfrm>
            <a:off x="8238033" y="5065474"/>
            <a:ext cx="2021483" cy="175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80"/>
              </a:lnSpc>
              <a:buNone/>
            </a:pPr>
            <a:r>
              <a:rPr lang="en-US" sz="115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Sample audience note</a:t>
            </a:r>
            <a:endParaRPr lang="en-US" sz="1150" dirty="0"/>
          </a:p>
        </p:txBody>
      </p:sp>
      <p:sp>
        <p:nvSpPr>
          <p:cNvPr id="14" name="Text 13" descr=""/>
          <p:cNvSpPr/>
          <p:nvPr/>
        </p:nvSpPr>
        <p:spPr>
          <a:xfrm>
            <a:off x="8238033" y="5335984"/>
            <a:ext cx="3422948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No payer, insurer, billing code, contract, or reimbursement 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8238033" y="5503267"/>
            <a:ext cx="184040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relationship is represented.</a:t>
            </a:r>
            <a:endParaRPr lang="en-US" sz="850" dirty="0"/>
          </a:p>
        </p:txBody>
      </p:sp>
      <p:sp>
        <p:nvSpPr>
          <p:cNvPr id="16" name="Text 15" descr=""/>
          <p:cNvSpPr/>
          <p:nvPr/>
        </p:nvSpPr>
        <p:spPr>
          <a:xfrm>
            <a:off x="508000" y="6470015"/>
            <a:ext cx="100141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NOW</a:t>
            </a:r>
            <a:endParaRPr lang="en-US" sz="650" dirty="0"/>
          </a:p>
        </p:txBody>
      </p:sp>
      <p:sp>
        <p:nvSpPr>
          <p:cNvPr id="17" name="Text 16" descr=""/>
          <p:cNvSpPr/>
          <p:nvPr/>
        </p:nvSpPr>
        <p:spPr>
          <a:xfrm>
            <a:off x="11395868" y="6464300"/>
            <a:ext cx="74533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 / 11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1159669"/>
            <a:ext cx="4327326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Juniper Vale Health Labs presents</a:t>
            </a:r>
            <a:endParaRPr lang="en-US" sz="2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426369"/>
            <a:ext cx="2740323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wellness-interface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682242"/>
            <a:ext cx="1441152" cy="1568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35"/>
              </a:lnSpc>
              <a:buNone/>
            </a:pPr>
            <a:r>
              <a:rPr lang="en-US" sz="1176" i="1" spc="-40" kern="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layout concept.</a:t>
            </a:r>
            <a:endParaRPr lang="en-US" sz="1176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2053134"/>
            <a:ext cx="492392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An illustrative VR interface for product-storytelling practice. It is </a:t>
            </a:r>
            <a:endParaRPr lang="en-US" sz="12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2281734"/>
            <a:ext cx="493474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not prescribed, clinical, therapeutic, or intended to affect health </a:t>
            </a:r>
            <a:endParaRPr lang="en-US" sz="12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2510334"/>
            <a:ext cx="12000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outcomes.</a:t>
            </a:r>
            <a:endParaRPr lang="en-US" sz="12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3269794"/>
            <a:ext cx="610394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952500" y="3234234"/>
            <a:ext cx="1683643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Illustrative scenes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952500" y="3450134"/>
            <a:ext cx="3936405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Sample visual modules created solely to demonstrate a presentation </a:t>
            </a:r>
            <a:endParaRPr lang="en-US" sz="850" dirty="0"/>
          </a:p>
        </p:txBody>
      </p:sp>
      <p:sp>
        <p:nvSpPr>
          <p:cNvPr id="11" name="Text 10" descr=""/>
          <p:cNvSpPr/>
          <p:nvPr/>
        </p:nvSpPr>
        <p:spPr>
          <a:xfrm>
            <a:off x="952500" y="3612059"/>
            <a:ext cx="795933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layout.</a:t>
            </a:r>
            <a:endParaRPr lang="en-US" sz="85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4107994"/>
            <a:ext cx="630833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02</a:t>
            </a:r>
            <a:endParaRPr lang="en-US" sz="1100" dirty="0"/>
          </a:p>
        </p:txBody>
      </p:sp>
      <p:sp>
        <p:nvSpPr>
          <p:cNvPr id="13" name="Text 12" descr=""/>
          <p:cNvSpPr/>
          <p:nvPr/>
        </p:nvSpPr>
        <p:spPr>
          <a:xfrm>
            <a:off x="952500" y="4072434"/>
            <a:ext cx="1859855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Interface exploration</a:t>
            </a:r>
            <a:endParaRPr lang="en-US" sz="1100" dirty="0"/>
          </a:p>
        </p:txBody>
      </p:sp>
      <p:sp>
        <p:nvSpPr>
          <p:cNvPr id="14" name="Text 13" descr=""/>
          <p:cNvSpPr/>
          <p:nvPr/>
        </p:nvSpPr>
        <p:spPr>
          <a:xfrm>
            <a:off x="952500" y="4288334"/>
            <a:ext cx="3857228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No clinical data, patient treatment, provider workflow, or measured 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952500" y="4450259"/>
            <a:ext cx="1259185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 exists.</a:t>
            </a:r>
            <a:endParaRPr lang="en-US" sz="850" dirty="0"/>
          </a:p>
        </p:txBody>
      </p:sp>
      <p:sp>
        <p:nvSpPr>
          <p:cNvPr id="16" name="Text 15" descr=""/>
          <p:cNvSpPr/>
          <p:nvPr/>
        </p:nvSpPr>
        <p:spPr>
          <a:xfrm>
            <a:off x="508000" y="4933214"/>
            <a:ext cx="585688" cy="1298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2"/>
              </a:lnSpc>
              <a:buNone/>
            </a:pPr>
            <a:r>
              <a:rPr lang="en-US" sz="852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03</a:t>
            </a:r>
            <a:endParaRPr lang="en-US" sz="852" dirty="0"/>
          </a:p>
        </p:txBody>
      </p:sp>
      <p:sp>
        <p:nvSpPr>
          <p:cNvPr id="17" name="Text 16" descr=""/>
          <p:cNvSpPr/>
          <p:nvPr/>
        </p:nvSpPr>
        <p:spPr>
          <a:xfrm>
            <a:off x="952500" y="4910634"/>
            <a:ext cx="1370509" cy="12981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2"/>
              </a:lnSpc>
              <a:buNone/>
            </a:pPr>
            <a:r>
              <a:rPr lang="en-US" sz="852" dirty="0">
                <a:solidFill>
                  <a:srgbClr val="F3F1E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Fictional example</a:t>
            </a:r>
            <a:endParaRPr lang="en-US" sz="852" dirty="0"/>
          </a:p>
        </p:txBody>
      </p:sp>
      <p:sp>
        <p:nvSpPr>
          <p:cNvPr id="18" name="Text 17" descr=""/>
          <p:cNvSpPr/>
          <p:nvPr/>
        </p:nvSpPr>
        <p:spPr>
          <a:xfrm>
            <a:off x="952500" y="5086548"/>
            <a:ext cx="3880544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80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prescribed, reimbursable, billed, cleared, or authorized for any use.</a:t>
            </a:r>
            <a:endParaRPr lang="en-US" sz="800" dirty="0"/>
          </a:p>
        </p:txBody>
      </p:sp>
      <p:sp>
        <p:nvSpPr>
          <p:cNvPr id="19" name="Text 18" descr=""/>
          <p:cNvSpPr/>
          <p:nvPr/>
        </p:nvSpPr>
        <p:spPr>
          <a:xfrm>
            <a:off x="508000" y="6470015"/>
            <a:ext cx="126781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SOLUTION</a:t>
            </a:r>
            <a:endParaRPr lang="en-US" sz="650" dirty="0"/>
          </a:p>
        </p:txBody>
      </p:sp>
      <p:sp>
        <p:nvSpPr>
          <p:cNvPr id="20" name="Text 19" descr=""/>
          <p:cNvSpPr/>
          <p:nvPr/>
        </p:nvSpPr>
        <p:spPr>
          <a:xfrm>
            <a:off x="11390610" y="6464300"/>
            <a:ext cx="75059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04 / 11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28650" y="768350"/>
            <a:ext cx="261312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0E6E6E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FICTIONAL SAMPLE METRICS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972443"/>
            <a:ext cx="261868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0A142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How an illustrative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229059"/>
            <a:ext cx="1731069" cy="1307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9"/>
              </a:lnSpc>
              <a:buNone/>
            </a:pPr>
            <a:r>
              <a:rPr lang="en-US" sz="980" i="1" spc="-40" kern="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comparison might look.</a:t>
            </a:r>
            <a:endParaRPr lang="en-US" sz="980" dirty="0"/>
          </a:p>
        </p:txBody>
      </p:sp>
      <p:sp>
        <p:nvSpPr>
          <p:cNvPr id="5" name="Text 4" descr=""/>
          <p:cNvSpPr/>
          <p:nvPr/>
        </p:nvSpPr>
        <p:spPr>
          <a:xfrm>
            <a:off x="279400" y="2910840"/>
            <a:ext cx="1450280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1900" dirty="0"/>
          </a:p>
        </p:txBody>
      </p:sp>
      <p:sp>
        <p:nvSpPr>
          <p:cNvPr id="6" name="Text 5" descr=""/>
          <p:cNvSpPr/>
          <p:nvPr/>
        </p:nvSpPr>
        <p:spPr>
          <a:xfrm>
            <a:off x="510183" y="5381030"/>
            <a:ext cx="948134" cy="132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040"/>
              </a:lnSpc>
              <a:buNone/>
            </a:pPr>
            <a:r>
              <a:rPr lang="en-US" sz="80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</a:t>
            </a:r>
            <a:endParaRPr lang="en-US" sz="800" dirty="0"/>
          </a:p>
        </p:txBody>
      </p:sp>
      <p:sp>
        <p:nvSpPr>
          <p:cNvPr id="7" name="Text 6" descr=""/>
          <p:cNvSpPr/>
          <p:nvPr/>
        </p:nvSpPr>
        <p:spPr>
          <a:xfrm>
            <a:off x="559792" y="5513090"/>
            <a:ext cx="848916" cy="132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040"/>
              </a:lnSpc>
              <a:buNone/>
            </a:pPr>
            <a:r>
              <a:rPr lang="en-US" sz="80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</a:t>
            </a:r>
            <a:endParaRPr lang="en-US" sz="800" dirty="0"/>
          </a:p>
        </p:txBody>
      </p:sp>
      <p:sp>
        <p:nvSpPr>
          <p:cNvPr id="8" name="Text 7" descr=""/>
          <p:cNvSpPr/>
          <p:nvPr/>
        </p:nvSpPr>
        <p:spPr>
          <a:xfrm>
            <a:off x="1612900" y="3672840"/>
            <a:ext cx="1450280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1900" dirty="0"/>
          </a:p>
        </p:txBody>
      </p:sp>
      <p:sp>
        <p:nvSpPr>
          <p:cNvPr id="9" name="Text 8" descr=""/>
          <p:cNvSpPr/>
          <p:nvPr/>
        </p:nvSpPr>
        <p:spPr>
          <a:xfrm>
            <a:off x="1843683" y="5381030"/>
            <a:ext cx="948134" cy="132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040"/>
              </a:lnSpc>
              <a:buNone/>
            </a:pPr>
            <a:r>
              <a:rPr lang="en-US" sz="80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1837234" y="5513090"/>
            <a:ext cx="960934" cy="132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040"/>
              </a:lnSpc>
              <a:buNone/>
            </a:pPr>
            <a:r>
              <a:rPr lang="en-US" sz="80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alternative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2946400" y="4307840"/>
            <a:ext cx="1450280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2280"/>
              </a:lnSpc>
              <a:buNone/>
            </a:pPr>
            <a:r>
              <a:rPr lang="en-US" sz="1900" dirty="0">
                <a:solidFill>
                  <a:srgbClr val="0A142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1900" dirty="0"/>
          </a:p>
        </p:txBody>
      </p:sp>
      <p:sp>
        <p:nvSpPr>
          <p:cNvPr id="12" name="Text 11" descr=""/>
          <p:cNvSpPr/>
          <p:nvPr/>
        </p:nvSpPr>
        <p:spPr>
          <a:xfrm>
            <a:off x="3177183" y="5381030"/>
            <a:ext cx="948134" cy="132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040"/>
              </a:lnSpc>
              <a:buNone/>
            </a:pPr>
            <a:r>
              <a:rPr lang="en-US" sz="80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3221831" y="5513090"/>
            <a:ext cx="858837" cy="132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040"/>
              </a:lnSpc>
              <a:buNone/>
            </a:pPr>
            <a:r>
              <a:rPr lang="en-US" sz="80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baseline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508000" y="5791200"/>
            <a:ext cx="557659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5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CHART TREATMENT · NOT STUDY DATA OR AN OUTCOME MEASURE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7620000" y="1876044"/>
            <a:ext cx="4572000" cy="11148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778"/>
              </a:lnSpc>
              <a:buNone/>
            </a:pPr>
            <a:r>
              <a:rPr lang="en-US" sz="836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8360" dirty="0"/>
          </a:p>
        </p:txBody>
      </p:sp>
      <p:sp>
        <p:nvSpPr>
          <p:cNvPr id="16" name="Text 15" descr=""/>
          <p:cNvSpPr/>
          <p:nvPr/>
        </p:nvSpPr>
        <p:spPr>
          <a:xfrm>
            <a:off x="7620000" y="3038872"/>
            <a:ext cx="3673574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3A4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This chart is a design illustration. No randomized </a:t>
            </a:r>
            <a:endParaRPr lang="en-US" sz="1100" dirty="0"/>
          </a:p>
        </p:txBody>
      </p:sp>
      <p:sp>
        <p:nvSpPr>
          <p:cNvPr id="17" name="Text 16" descr=""/>
          <p:cNvSpPr/>
          <p:nvPr/>
        </p:nvSpPr>
        <p:spPr>
          <a:xfrm>
            <a:off x="7620000" y="3248422"/>
            <a:ext cx="3658989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3A4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trial, study, participant, efficacy result, or clinical </a:t>
            </a:r>
            <a:endParaRPr lang="en-US" sz="1100" dirty="0"/>
          </a:p>
        </p:txBody>
      </p:sp>
      <p:sp>
        <p:nvSpPr>
          <p:cNvPr id="18" name="Text 17" descr=""/>
          <p:cNvSpPr/>
          <p:nvPr/>
        </p:nvSpPr>
        <p:spPr>
          <a:xfrm>
            <a:off x="7620000" y="3457972"/>
            <a:ext cx="1495127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3A4A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 exists.</a:t>
            </a:r>
            <a:endParaRPr lang="en-US" sz="1100" dirty="0"/>
          </a:p>
        </p:txBody>
      </p:sp>
      <p:sp>
        <p:nvSpPr>
          <p:cNvPr id="19" name="Text 18" descr=""/>
          <p:cNvSpPr/>
          <p:nvPr/>
        </p:nvSpPr>
        <p:spPr>
          <a:xfrm>
            <a:off x="7620000" y="4223782"/>
            <a:ext cx="671413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120"/>
              </a:lnSpc>
              <a:buNone/>
            </a:pPr>
            <a:r>
              <a:rPr lang="en-US" sz="2600" dirty="0">
                <a:solidFill>
                  <a:srgbClr val="0A142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</a:t>
            </a:r>
            <a:endParaRPr lang="en-US" sz="2600" dirty="0"/>
          </a:p>
        </p:txBody>
      </p:sp>
      <p:sp>
        <p:nvSpPr>
          <p:cNvPr id="20" name="Text 19" descr=""/>
          <p:cNvSpPr/>
          <p:nvPr/>
        </p:nvSpPr>
        <p:spPr>
          <a:xfrm>
            <a:off x="7620000" y="4664472"/>
            <a:ext cx="133379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5C6F7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studies represented</a:t>
            </a:r>
            <a:endParaRPr lang="en-US" sz="750" dirty="0"/>
          </a:p>
        </p:txBody>
      </p:sp>
      <p:sp>
        <p:nvSpPr>
          <p:cNvPr id="21" name="Text 20" descr=""/>
          <p:cNvSpPr/>
          <p:nvPr/>
        </p:nvSpPr>
        <p:spPr>
          <a:xfrm>
            <a:off x="8814097" y="4223782"/>
            <a:ext cx="671413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120"/>
              </a:lnSpc>
              <a:buNone/>
            </a:pPr>
            <a:r>
              <a:rPr lang="en-US" sz="2600" dirty="0">
                <a:solidFill>
                  <a:srgbClr val="0A142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</a:t>
            </a:r>
            <a:endParaRPr lang="en-US" sz="2600" dirty="0"/>
          </a:p>
        </p:txBody>
      </p:sp>
      <p:sp>
        <p:nvSpPr>
          <p:cNvPr id="22" name="Text 21" descr=""/>
          <p:cNvSpPr/>
          <p:nvPr/>
        </p:nvSpPr>
        <p:spPr>
          <a:xfrm>
            <a:off x="8814097" y="4664472"/>
            <a:ext cx="155684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5C6F7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participants represented</a:t>
            </a:r>
            <a:endParaRPr lang="en-US" sz="750" dirty="0"/>
          </a:p>
        </p:txBody>
      </p:sp>
      <p:sp>
        <p:nvSpPr>
          <p:cNvPr id="23" name="Text 22" descr=""/>
          <p:cNvSpPr/>
          <p:nvPr/>
        </p:nvSpPr>
        <p:spPr>
          <a:xfrm>
            <a:off x="10231239" y="4223782"/>
            <a:ext cx="1111052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120"/>
              </a:lnSpc>
              <a:buNone/>
            </a:pPr>
            <a:r>
              <a:rPr lang="en-US" sz="2600" dirty="0">
                <a:solidFill>
                  <a:srgbClr val="0A142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N/A</a:t>
            </a:r>
            <a:endParaRPr lang="en-US" sz="2600" dirty="0"/>
          </a:p>
        </p:txBody>
      </p:sp>
      <p:sp>
        <p:nvSpPr>
          <p:cNvPr id="24" name="Text 23" descr=""/>
          <p:cNvSpPr/>
          <p:nvPr/>
        </p:nvSpPr>
        <p:spPr>
          <a:xfrm>
            <a:off x="10231239" y="4664472"/>
            <a:ext cx="145167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5C6F74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outcomes represented</a:t>
            </a:r>
            <a:endParaRPr lang="en-US" sz="750" dirty="0"/>
          </a:p>
        </p:txBody>
      </p:sp>
      <p:sp>
        <p:nvSpPr>
          <p:cNvPr id="25" name="Text 24" descr=""/>
          <p:cNvSpPr/>
          <p:nvPr/>
        </p:nvSpPr>
        <p:spPr>
          <a:xfrm>
            <a:off x="508000" y="6470015"/>
            <a:ext cx="1106884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</a:t>
            </a:r>
            <a:endParaRPr lang="en-US" sz="650" dirty="0"/>
          </a:p>
        </p:txBody>
      </p:sp>
      <p:sp>
        <p:nvSpPr>
          <p:cNvPr id="26" name="Text 25" descr=""/>
          <p:cNvSpPr/>
          <p:nvPr/>
        </p:nvSpPr>
        <p:spPr>
          <a:xfrm>
            <a:off x="11393487" y="6464300"/>
            <a:ext cx="7477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05 / 11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972443"/>
            <a:ext cx="2901454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presentation layout</a:t>
            </a:r>
            <a:endParaRPr lang="en-US" sz="2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229059"/>
            <a:ext cx="1553666" cy="1307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9"/>
              </a:lnSpc>
              <a:buNone/>
            </a:pPr>
            <a:r>
              <a:rPr lang="en-US" sz="980" i="1" spc="-40" kern="0" dirty="0">
                <a:solidFill>
                  <a:srgbClr val="F6A94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for sample planning.</a:t>
            </a:r>
            <a:endParaRPr lang="en-US" sz="98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392604"/>
            <a:ext cx="3854549" cy="7379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30"/>
              </a:lnSpc>
              <a:buNone/>
            </a:pPr>
            <a:r>
              <a:rPr lang="en-US" sz="65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65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3077170"/>
            <a:ext cx="1925737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planning figure</a:t>
            </a:r>
            <a:endParaRPr lang="en-US" sz="950" dirty="0"/>
          </a:p>
        </p:txBody>
      </p:sp>
      <p:sp>
        <p:nvSpPr>
          <p:cNvPr id="6" name="Text 5" descr=""/>
          <p:cNvSpPr/>
          <p:nvPr/>
        </p:nvSpPr>
        <p:spPr>
          <a:xfrm>
            <a:off x="4476849" y="2392604"/>
            <a:ext cx="992584" cy="7379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30"/>
              </a:lnSpc>
              <a:buNone/>
            </a:pPr>
            <a:r>
              <a:rPr lang="en-US" sz="65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</a:t>
            </a:r>
            <a:endParaRPr lang="en-US" sz="6500" dirty="0"/>
          </a:p>
        </p:txBody>
      </p:sp>
      <p:sp>
        <p:nvSpPr>
          <p:cNvPr id="7" name="Text 6" descr=""/>
          <p:cNvSpPr/>
          <p:nvPr/>
        </p:nvSpPr>
        <p:spPr>
          <a:xfrm>
            <a:off x="4476849" y="3077170"/>
            <a:ext cx="2242443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patients, deployments, or pilots 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4476849" y="3252093"/>
            <a:ext cx="1146473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represented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3876519"/>
            <a:ext cx="3854549" cy="7379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30"/>
              </a:lnSpc>
              <a:buNone/>
            </a:pPr>
            <a:r>
              <a:rPr lang="en-US" sz="65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65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4561086"/>
            <a:ext cx="2572048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revenue, ARR, or a contract claim</a:t>
            </a:r>
            <a:endParaRPr lang="en-US" sz="950" dirty="0"/>
          </a:p>
        </p:txBody>
      </p:sp>
      <p:sp>
        <p:nvSpPr>
          <p:cNvPr id="11" name="Text 10" descr=""/>
          <p:cNvSpPr/>
          <p:nvPr/>
        </p:nvSpPr>
        <p:spPr>
          <a:xfrm>
            <a:off x="4476849" y="3876519"/>
            <a:ext cx="992584" cy="7379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330"/>
              </a:lnSpc>
              <a:buNone/>
            </a:pPr>
            <a:r>
              <a:rPr lang="en-US" sz="65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</a:t>
            </a:r>
            <a:endParaRPr lang="en-US" sz="6500" dirty="0"/>
          </a:p>
        </p:txBody>
      </p:sp>
      <p:sp>
        <p:nvSpPr>
          <p:cNvPr id="12" name="Text 11" descr=""/>
          <p:cNvSpPr/>
          <p:nvPr/>
        </p:nvSpPr>
        <p:spPr>
          <a:xfrm>
            <a:off x="4476849" y="4561086"/>
            <a:ext cx="2257921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payer agreements or affiliations 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4476849" y="4736009"/>
            <a:ext cx="1146473" cy="1749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77"/>
              </a:lnSpc>
              <a:buNone/>
            </a:pPr>
            <a:r>
              <a:rPr lang="en-US" sz="9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represented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7620000" y="2160270"/>
            <a:ext cx="3675757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210" kern="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PLANNING CURVE · NOT REVENUE</a:t>
            </a:r>
            <a:endParaRPr lang="en-US" sz="700" dirty="0"/>
          </a:p>
        </p:txBody>
      </p:sp>
      <p:sp>
        <p:nvSpPr>
          <p:cNvPr id="15" name="Text 14" descr=""/>
          <p:cNvSpPr/>
          <p:nvPr/>
        </p:nvSpPr>
        <p:spPr>
          <a:xfrm>
            <a:off x="7620000" y="4911090"/>
            <a:ext cx="72231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65" kern="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Q1'24</a:t>
            </a:r>
            <a:endParaRPr lang="en-US" sz="650" dirty="0"/>
          </a:p>
        </p:txBody>
      </p:sp>
      <p:sp>
        <p:nvSpPr>
          <p:cNvPr id="16" name="Text 15" descr=""/>
          <p:cNvSpPr/>
          <p:nvPr/>
        </p:nvSpPr>
        <p:spPr>
          <a:xfrm>
            <a:off x="8457902" y="4911090"/>
            <a:ext cx="58717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65" kern="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Q2</a:t>
            </a:r>
            <a:endParaRPr lang="en-US" sz="650" dirty="0"/>
          </a:p>
        </p:txBody>
      </p:sp>
      <p:sp>
        <p:nvSpPr>
          <p:cNvPr id="17" name="Text 16" descr=""/>
          <p:cNvSpPr/>
          <p:nvPr/>
        </p:nvSpPr>
        <p:spPr>
          <a:xfrm>
            <a:off x="9160768" y="4911090"/>
            <a:ext cx="58787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65" kern="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Q3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9864229" y="4911090"/>
            <a:ext cx="59025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65" kern="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Q4</a:t>
            </a:r>
            <a:endParaRPr lang="en-US" sz="650" dirty="0"/>
          </a:p>
        </p:txBody>
      </p:sp>
      <p:sp>
        <p:nvSpPr>
          <p:cNvPr id="19" name="Text 18" descr=""/>
          <p:cNvSpPr/>
          <p:nvPr/>
        </p:nvSpPr>
        <p:spPr>
          <a:xfrm>
            <a:off x="10570170" y="4911090"/>
            <a:ext cx="719336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65" kern="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Q1'25</a:t>
            </a:r>
            <a:endParaRPr lang="en-US" sz="650" dirty="0"/>
          </a:p>
        </p:txBody>
      </p:sp>
      <p:sp>
        <p:nvSpPr>
          <p:cNvPr id="20" name="Text 19" descr=""/>
          <p:cNvSpPr/>
          <p:nvPr/>
        </p:nvSpPr>
        <p:spPr>
          <a:xfrm>
            <a:off x="11405096" y="4911090"/>
            <a:ext cx="736104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65" kern="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Q2'25</a:t>
            </a:r>
            <a:endParaRPr lang="en-US" sz="650" dirty="0"/>
          </a:p>
        </p:txBody>
      </p:sp>
      <p:sp>
        <p:nvSpPr>
          <p:cNvPr id="21" name="Text 20" descr=""/>
          <p:cNvSpPr/>
          <p:nvPr/>
        </p:nvSpPr>
        <p:spPr>
          <a:xfrm>
            <a:off x="9958983" y="5533430"/>
            <a:ext cx="1725017" cy="2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615"/>
              </a:lnSpc>
              <a:buNone/>
            </a:pPr>
            <a:r>
              <a:rPr lang="en-US" sz="850" b="1" dirty="0">
                <a:solidFill>
                  <a:srgbClr val="F3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relationships</a:t>
            </a:r>
            <a:endParaRPr lang="en-US" sz="850" dirty="0"/>
          </a:p>
        </p:txBody>
      </p:sp>
      <p:sp>
        <p:nvSpPr>
          <p:cNvPr id="22" name="Text 21" descr=""/>
          <p:cNvSpPr/>
          <p:nvPr/>
        </p:nvSpPr>
        <p:spPr>
          <a:xfrm>
            <a:off x="4974828" y="5738515"/>
            <a:ext cx="6709172" cy="2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615"/>
              </a:lnSpc>
              <a:buNone/>
            </a:pPr>
            <a:r>
              <a:rPr lang="en-US" sz="8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deployments, endorsements, pilots, payer agreements, clinical affiliations, or commercial relationships are represented.</a:t>
            </a:r>
            <a:endParaRPr lang="en-US" sz="850" dirty="0"/>
          </a:p>
        </p:txBody>
      </p:sp>
      <p:sp>
        <p:nvSpPr>
          <p:cNvPr id="23" name="Text 22" descr=""/>
          <p:cNvSpPr/>
          <p:nvPr/>
        </p:nvSpPr>
        <p:spPr>
          <a:xfrm>
            <a:off x="508000" y="6470015"/>
            <a:ext cx="101094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TRACTION</a:t>
            </a:r>
            <a:endParaRPr lang="en-US" sz="650" dirty="0"/>
          </a:p>
        </p:txBody>
      </p:sp>
      <p:sp>
        <p:nvSpPr>
          <p:cNvPr id="24" name="Text 23" descr=""/>
          <p:cNvSpPr/>
          <p:nvPr/>
        </p:nvSpPr>
        <p:spPr>
          <a:xfrm>
            <a:off x="11390908" y="6464300"/>
            <a:ext cx="75029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06 / 11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972443"/>
            <a:ext cx="2398812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 sample market</a:t>
            </a:r>
            <a:endParaRPr lang="en-US" sz="2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229059"/>
            <a:ext cx="1077615" cy="1307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9"/>
              </a:lnSpc>
              <a:buNone/>
            </a:pPr>
            <a:r>
              <a:rPr lang="en-US" sz="980" i="1" spc="-40" kern="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storyboard.</a:t>
            </a:r>
            <a:endParaRPr lang="en-US" sz="980" dirty="0"/>
          </a:p>
        </p:txBody>
      </p:sp>
      <p:sp>
        <p:nvSpPr>
          <p:cNvPr id="4" name="Text 3" descr=""/>
          <p:cNvSpPr/>
          <p:nvPr/>
        </p:nvSpPr>
        <p:spPr>
          <a:xfrm>
            <a:off x="10510639" y="1064260"/>
            <a:ext cx="1376561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9FB4BD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 TAM</a:t>
            </a:r>
            <a:endParaRPr lang="en-US" sz="1100" dirty="0"/>
          </a:p>
        </p:txBody>
      </p:sp>
      <p:sp>
        <p:nvSpPr>
          <p:cNvPr id="5" name="Text 4" descr=""/>
          <p:cNvSpPr/>
          <p:nvPr/>
        </p:nvSpPr>
        <p:spPr>
          <a:xfrm>
            <a:off x="10073084" y="1978660"/>
            <a:ext cx="1369616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 SAM</a:t>
            </a:r>
            <a:endParaRPr lang="en-US" sz="1100" dirty="0"/>
          </a:p>
        </p:txBody>
      </p:sp>
      <p:sp>
        <p:nvSpPr>
          <p:cNvPr id="6" name="Text 5" descr=""/>
          <p:cNvSpPr/>
          <p:nvPr/>
        </p:nvSpPr>
        <p:spPr>
          <a:xfrm>
            <a:off x="8333085" y="2741890"/>
            <a:ext cx="2129830" cy="487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3840"/>
              </a:lnSpc>
              <a:buNone/>
            </a:pPr>
            <a:r>
              <a:rPr lang="en-US" sz="3200" dirty="0">
                <a:solidFill>
                  <a:srgbClr val="052A2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3200" dirty="0"/>
          </a:p>
        </p:txBody>
      </p:sp>
      <p:sp>
        <p:nvSpPr>
          <p:cNvPr id="7" name="Text 6" descr=""/>
          <p:cNvSpPr/>
          <p:nvPr/>
        </p:nvSpPr>
        <p:spPr>
          <a:xfrm>
            <a:off x="8554839" y="3237190"/>
            <a:ext cx="168632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840"/>
              </a:lnSpc>
              <a:buNone/>
            </a:pPr>
            <a:r>
              <a:rPr lang="en-US" sz="700" spc="140" kern="0" dirty="0">
                <a:solidFill>
                  <a:srgbClr val="0A3B3B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ILLUSTRATIVE ONLY</a:t>
            </a:r>
            <a:endParaRPr lang="en-US" sz="700" dirty="0"/>
          </a:p>
        </p:txBody>
      </p:sp>
      <p:sp>
        <p:nvSpPr>
          <p:cNvPr id="8" name="Text 7" descr=""/>
          <p:cNvSpPr/>
          <p:nvPr/>
        </p:nvSpPr>
        <p:spPr>
          <a:xfrm>
            <a:off x="749300" y="3494068"/>
            <a:ext cx="1868487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240"/>
              </a:lnSpc>
              <a:buNone/>
            </a:pPr>
            <a:r>
              <a:rPr lang="en-US" sz="27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2700" dirty="0"/>
          </a:p>
        </p:txBody>
      </p:sp>
      <p:sp>
        <p:nvSpPr>
          <p:cNvPr id="9" name="Text 8" descr=""/>
          <p:cNvSpPr/>
          <p:nvPr/>
        </p:nvSpPr>
        <p:spPr>
          <a:xfrm>
            <a:off x="2349500" y="3702348"/>
            <a:ext cx="1321792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b="1" dirty="0">
                <a:solidFill>
                  <a:srgbClr val="F3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Broad context.</a:t>
            </a:r>
            <a:endParaRPr lang="en-US" sz="950" dirty="0"/>
          </a:p>
        </p:txBody>
      </p:sp>
      <p:sp>
        <p:nvSpPr>
          <p:cNvPr id="10" name="Text 9" descr=""/>
          <p:cNvSpPr/>
          <p:nvPr/>
        </p:nvSpPr>
        <p:spPr>
          <a:xfrm>
            <a:off x="3214092" y="3715048"/>
            <a:ext cx="2456557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A placeholder for a future, independently 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2349500" y="3871218"/>
            <a:ext cx="1480939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sourced market view.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749300" y="4357568"/>
            <a:ext cx="1868487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240"/>
              </a:lnSpc>
              <a:buNone/>
            </a:pPr>
            <a:r>
              <a:rPr lang="en-US" sz="27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2700" dirty="0"/>
          </a:p>
        </p:txBody>
      </p:sp>
      <p:sp>
        <p:nvSpPr>
          <p:cNvPr id="13" name="Text 12" descr=""/>
          <p:cNvSpPr/>
          <p:nvPr/>
        </p:nvSpPr>
        <p:spPr>
          <a:xfrm>
            <a:off x="2349500" y="4565848"/>
            <a:ext cx="1477466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b="1" dirty="0">
                <a:solidFill>
                  <a:srgbClr val="F3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Focused context.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3369766" y="4578548"/>
            <a:ext cx="2357537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A layout placeholder, not a market-size </a:t>
            </a:r>
            <a:endParaRPr lang="en-US" sz="800" dirty="0"/>
          </a:p>
        </p:txBody>
      </p:sp>
      <p:sp>
        <p:nvSpPr>
          <p:cNvPr id="15" name="Text 14" descr=""/>
          <p:cNvSpPr/>
          <p:nvPr/>
        </p:nvSpPr>
        <p:spPr>
          <a:xfrm>
            <a:off x="2349500" y="4734719"/>
            <a:ext cx="1107976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 care claim.</a:t>
            </a:r>
            <a:endParaRPr lang="en-US" sz="800" dirty="0"/>
          </a:p>
        </p:txBody>
      </p:sp>
      <p:sp>
        <p:nvSpPr>
          <p:cNvPr id="16" name="Text 15" descr=""/>
          <p:cNvSpPr/>
          <p:nvPr/>
        </p:nvSpPr>
        <p:spPr>
          <a:xfrm>
            <a:off x="749300" y="5221069"/>
            <a:ext cx="1868487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240"/>
              </a:lnSpc>
              <a:buNone/>
            </a:pPr>
            <a:r>
              <a:rPr lang="en-US" sz="27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2700" dirty="0"/>
          </a:p>
        </p:txBody>
      </p:sp>
      <p:sp>
        <p:nvSpPr>
          <p:cNvPr id="17" name="Text 16" descr=""/>
          <p:cNvSpPr/>
          <p:nvPr/>
        </p:nvSpPr>
        <p:spPr>
          <a:xfrm>
            <a:off x="2349500" y="5429349"/>
            <a:ext cx="1665585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b="1" dirty="0">
                <a:solidFill>
                  <a:srgbClr val="F3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segment.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3557885" y="5442049"/>
            <a:ext cx="2195612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 No forecast, treatment, prescribing, </a:t>
            </a:r>
            <a:endParaRPr lang="en-US" sz="800" dirty="0"/>
          </a:p>
        </p:txBody>
      </p:sp>
      <p:sp>
        <p:nvSpPr>
          <p:cNvPr id="19" name="Text 18" descr=""/>
          <p:cNvSpPr/>
          <p:nvPr/>
        </p:nvSpPr>
        <p:spPr>
          <a:xfrm>
            <a:off x="2349500" y="5598220"/>
            <a:ext cx="1633438" cy="1422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80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 growth claim is made.</a:t>
            </a:r>
            <a:endParaRPr lang="en-US" sz="800" dirty="0"/>
          </a:p>
        </p:txBody>
      </p:sp>
      <p:sp>
        <p:nvSpPr>
          <p:cNvPr id="20" name="Text 19" descr=""/>
          <p:cNvSpPr/>
          <p:nvPr/>
        </p:nvSpPr>
        <p:spPr>
          <a:xfrm>
            <a:off x="508000" y="6470015"/>
            <a:ext cx="89931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</a:t>
            </a:r>
            <a:endParaRPr lang="en-US" sz="650" dirty="0"/>
          </a:p>
        </p:txBody>
      </p:sp>
      <p:sp>
        <p:nvSpPr>
          <p:cNvPr id="21" name="Text 20" descr=""/>
          <p:cNvSpPr/>
          <p:nvPr/>
        </p:nvSpPr>
        <p:spPr>
          <a:xfrm>
            <a:off x="11399143" y="6464300"/>
            <a:ext cx="74205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07 / 11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6470015"/>
            <a:ext cx="757734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TEAM</a:t>
            </a:r>
            <a:endParaRPr lang="en-US" sz="650" dirty="0"/>
          </a:p>
        </p:txBody>
      </p:sp>
      <p:sp>
        <p:nvSpPr>
          <p:cNvPr id="3" name="Text 2" descr=""/>
          <p:cNvSpPr/>
          <p:nvPr/>
        </p:nvSpPr>
        <p:spPr>
          <a:xfrm>
            <a:off x="11391900" y="6464300"/>
            <a:ext cx="74930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08 / 11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1278992"/>
            <a:ext cx="7251898" cy="145150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140"/>
              </a:lnSpc>
              <a:buNone/>
            </a:pPr>
            <a:r>
              <a:rPr lang="en-US" sz="130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SAMPLE</a:t>
            </a:r>
            <a:endParaRPr lang="en-US" sz="1300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2437110"/>
            <a:ext cx="6568380" cy="248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60"/>
              </a:lnSpc>
              <a:buNone/>
            </a:pPr>
            <a:r>
              <a:rPr lang="en-US" sz="14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 xml:space="preserve">Presentation-only planning allocation. Not an investment offer, solicitation, </a:t>
            </a:r>
            <a:endParaRPr lang="en-US" sz="14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685951"/>
            <a:ext cx="2874863" cy="248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60"/>
              </a:lnSpc>
              <a:buNone/>
            </a:pPr>
            <a:r>
              <a:rPr lang="en-US" sz="1400" dirty="0">
                <a:solidFill>
                  <a:srgbClr val="9FB4B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valuation, or funding request.</a:t>
            </a:r>
            <a:endParaRPr lang="en-US" sz="1400" dirty="0"/>
          </a:p>
        </p:txBody>
      </p:sp>
      <p:sp>
        <p:nvSpPr>
          <p:cNvPr id="5" name="Text 4" descr=""/>
          <p:cNvSpPr/>
          <p:nvPr/>
        </p:nvSpPr>
        <p:spPr>
          <a:xfrm>
            <a:off x="7620000" y="953770"/>
            <a:ext cx="2573040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210" kern="0" dirty="0">
                <a:solidFill>
                  <a:srgbClr val="F6A9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SAMPLE PLANNING CATEGORIES</a:t>
            </a:r>
            <a:endParaRPr lang="en-US" sz="700" dirty="0"/>
          </a:p>
        </p:txBody>
      </p:sp>
      <p:sp>
        <p:nvSpPr>
          <p:cNvPr id="6" name="Text 5" descr=""/>
          <p:cNvSpPr/>
          <p:nvPr/>
        </p:nvSpPr>
        <p:spPr>
          <a:xfrm>
            <a:off x="7620000" y="1461770"/>
            <a:ext cx="2111077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Experience exploration</a:t>
            </a:r>
            <a:endParaRPr lang="en-US" sz="1200" dirty="0"/>
          </a:p>
        </p:txBody>
      </p:sp>
      <p:sp>
        <p:nvSpPr>
          <p:cNvPr id="7" name="Text 6" descr=""/>
          <p:cNvSpPr/>
          <p:nvPr/>
        </p:nvSpPr>
        <p:spPr>
          <a:xfrm>
            <a:off x="11180762" y="1403350"/>
            <a:ext cx="960437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40%</a:t>
            </a:r>
            <a:endParaRPr lang="en-US" sz="2000" dirty="0"/>
          </a:p>
        </p:txBody>
      </p:sp>
      <p:sp>
        <p:nvSpPr>
          <p:cNvPr id="8" name="Text 7" descr=""/>
          <p:cNvSpPr/>
          <p:nvPr/>
        </p:nvSpPr>
        <p:spPr>
          <a:xfrm>
            <a:off x="7620000" y="2058670"/>
            <a:ext cx="1704280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Product concepts</a:t>
            </a:r>
            <a:endParaRPr lang="en-US" sz="1200" dirty="0"/>
          </a:p>
        </p:txBody>
      </p:sp>
      <p:sp>
        <p:nvSpPr>
          <p:cNvPr id="9" name="Text 8" descr=""/>
          <p:cNvSpPr/>
          <p:nvPr/>
        </p:nvSpPr>
        <p:spPr>
          <a:xfrm>
            <a:off x="11202094" y="2000250"/>
            <a:ext cx="939105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25%</a:t>
            </a:r>
            <a:endParaRPr lang="en-US" sz="2000" dirty="0"/>
          </a:p>
        </p:txBody>
      </p:sp>
      <p:sp>
        <p:nvSpPr>
          <p:cNvPr id="10" name="Text 9" descr=""/>
          <p:cNvSpPr/>
          <p:nvPr/>
        </p:nvSpPr>
        <p:spPr>
          <a:xfrm>
            <a:off x="7620000" y="2655570"/>
            <a:ext cx="1916112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Illustrative outreach</a:t>
            </a:r>
            <a:endParaRPr lang="en-US" sz="1200" dirty="0"/>
          </a:p>
        </p:txBody>
      </p:sp>
      <p:sp>
        <p:nvSpPr>
          <p:cNvPr id="11" name="Text 10" descr=""/>
          <p:cNvSpPr/>
          <p:nvPr/>
        </p:nvSpPr>
        <p:spPr>
          <a:xfrm>
            <a:off x="11180861" y="2597150"/>
            <a:ext cx="960338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20%</a:t>
            </a:r>
            <a:endParaRPr lang="en-US" sz="2000" dirty="0"/>
          </a:p>
        </p:txBody>
      </p:sp>
      <p:sp>
        <p:nvSpPr>
          <p:cNvPr id="12" name="Text 11" descr=""/>
          <p:cNvSpPr/>
          <p:nvPr/>
        </p:nvSpPr>
        <p:spPr>
          <a:xfrm>
            <a:off x="7620000" y="3252470"/>
            <a:ext cx="1527076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3F1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Team planning</a:t>
            </a:r>
            <a:endParaRPr lang="en-US" sz="1200" dirty="0"/>
          </a:p>
        </p:txBody>
      </p:sp>
      <p:sp>
        <p:nvSpPr>
          <p:cNvPr id="13" name="Text 12" descr=""/>
          <p:cNvSpPr/>
          <p:nvPr/>
        </p:nvSpPr>
        <p:spPr>
          <a:xfrm>
            <a:off x="11239202" y="3194050"/>
            <a:ext cx="901998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DE0C7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15%</a:t>
            </a:r>
            <a:endParaRPr lang="en-US" sz="2000" dirty="0"/>
          </a:p>
        </p:txBody>
      </p:sp>
      <p:sp>
        <p:nvSpPr>
          <p:cNvPr id="14" name="Text 13" descr=""/>
          <p:cNvSpPr/>
          <p:nvPr/>
        </p:nvSpPr>
        <p:spPr>
          <a:xfrm>
            <a:off x="647700" y="5727700"/>
            <a:ext cx="96192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Exploration</a:t>
            </a:r>
            <a:endParaRPr lang="en-US" sz="750" dirty="0"/>
          </a:p>
        </p:txBody>
      </p:sp>
      <p:sp>
        <p:nvSpPr>
          <p:cNvPr id="15" name="Text 14" descr=""/>
          <p:cNvSpPr/>
          <p:nvPr/>
        </p:nvSpPr>
        <p:spPr>
          <a:xfrm>
            <a:off x="1546126" y="5727700"/>
            <a:ext cx="80972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2292350" y="5727700"/>
            <a:ext cx="87253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Outreach</a:t>
            </a:r>
            <a:endParaRPr lang="en-US" sz="750" dirty="0"/>
          </a:p>
        </p:txBody>
      </p:sp>
      <p:sp>
        <p:nvSpPr>
          <p:cNvPr id="17" name="Text 16" descr=""/>
          <p:cNvSpPr/>
          <p:nvPr/>
        </p:nvSpPr>
        <p:spPr>
          <a:xfrm>
            <a:off x="3101380" y="5727700"/>
            <a:ext cx="70465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9FB4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Team</a:t>
            </a:r>
            <a:endParaRPr lang="en-US" sz="750" dirty="0"/>
          </a:p>
        </p:txBody>
      </p:sp>
      <p:sp>
        <p:nvSpPr>
          <p:cNvPr id="18" name="Text 17" descr=""/>
          <p:cNvSpPr/>
          <p:nvPr/>
        </p:nvSpPr>
        <p:spPr>
          <a:xfrm>
            <a:off x="9973965" y="5727700"/>
            <a:ext cx="216723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F3F1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Illustrative 24-month planning horizon</a:t>
            </a:r>
            <a:endParaRPr lang="en-US" sz="750" dirty="0"/>
          </a:p>
        </p:txBody>
      </p:sp>
      <p:sp>
        <p:nvSpPr>
          <p:cNvPr id="19" name="Text 18" descr=""/>
          <p:cNvSpPr/>
          <p:nvPr/>
        </p:nvSpPr>
        <p:spPr>
          <a:xfrm>
            <a:off x="508000" y="6470015"/>
            <a:ext cx="92571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30" kern="0" dirty="0">
                <a:solidFill>
                  <a:srgbClr val="5C6F7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ASK</a:t>
            </a:r>
            <a:endParaRPr lang="en-US" sz="650" dirty="0"/>
          </a:p>
        </p:txBody>
      </p:sp>
      <p:sp>
        <p:nvSpPr>
          <p:cNvPr id="20" name="Text 19" descr=""/>
          <p:cNvSpPr/>
          <p:nvPr/>
        </p:nvSpPr>
        <p:spPr>
          <a:xfrm>
            <a:off x="11390511" y="6464300"/>
            <a:ext cx="750689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0E6E6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09 / 11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df9c4535522571a77f2c224910ae34471e96acae5e652867dfe3f247ecffc26b</vt:lpwstr>
  </property>
  <property fmtid="{D5CDD505-2E9C-101B-9397-08002B2CF9AE}" pid="3" name="EZdocPolicyVersion">
    <vt:lpwstr>layered-v2</vt:lpwstr>
  </property>
  <property fmtid="{D5CDD505-2E9C-101B-9397-08002B2CF9AE}" pid="4" name="EZdocExactFonts">
    <vt:i4>4</vt:i4>
  </property>
  <property fmtid="{D5CDD505-2E9C-101B-9397-08002B2CF9AE}" pid="5" name="EZdocSubstitutedFonts">
    <vt:i4>0</vt:i4>
  </property>
</Properties>
</file>