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Inter"/>
      <p:regular r:id="rId16"/>
      <p:bold r:id="rId17"/>
    </p:embeddedFont>
    <p:embeddedFont>
      <p:font typeface="Inter SemiBold"/>
      <p:regular r:id="rId18"/>
    </p:embeddedFont>
    <p:embeddedFont>
      <p:font typeface="Space Grotesk"/>
      <p:regular r:id="rId19"/>
      <p:bold r:id="rId20"/>
    </p:embeddedFont>
    <p:embeddedFont>
      <p:font typeface="Space Grotesk SemiBold"/>
      <p:regular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xmlns="http://schemas.openxmlformats.org/package/2006/relationships" Id="rId16" Type="http://schemas.openxmlformats.org/officeDocument/2006/relationships/font" Target="fonts/ezdoc-inter-400-normal.fntdata"/><Relationship xmlns="http://schemas.openxmlformats.org/package/2006/relationships" Id="rId17" Type="http://schemas.openxmlformats.org/officeDocument/2006/relationships/font" Target="fonts/ezdoc-inter-700-normal.fntdata"/><Relationship xmlns="http://schemas.openxmlformats.org/package/2006/relationships" Id="rId18" Type="http://schemas.openxmlformats.org/officeDocument/2006/relationships/font" Target="fonts/ezdoc-inter-600-normal.fntdata"/><Relationship xmlns="http://schemas.openxmlformats.org/package/2006/relationships" Id="rId19" Type="http://schemas.openxmlformats.org/officeDocument/2006/relationships/font" Target="fonts/ezdoc-space-grotesk-400-normal.fntdata"/><Relationship xmlns="http://schemas.openxmlformats.org/package/2006/relationships" Id="rId20" Type="http://schemas.openxmlformats.org/officeDocument/2006/relationships/font" Target="fonts/ezdoc-space-grotesk-700-normal.fntdata"/><Relationship xmlns="http://schemas.openxmlformats.org/package/2006/relationships" Id="rId21" Type="http://schemas.openxmlformats.org/officeDocument/2006/relationships/font" Target="fonts/ezdoc-space-grotesk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2379396"/>
            <a:ext cx="4598690" cy="15830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80"/>
              </a:lnSpc>
              <a:buNone/>
            </a:pPr>
            <a:r>
              <a:rPr lang="en-US" sz="14000" b="1" spc="-560" kern="0" dirty="0">
                <a:solidFill>
                  <a:srgbClr val="F3EF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</a:t>
            </a:r>
            <a:endParaRPr lang="en-US" sz="14000" dirty="0"/>
          </a:p>
        </p:txBody>
      </p:sp>
      <p:sp>
        <p:nvSpPr>
          <p:cNvPr id="3" name="Text 2" descr=""/>
          <p:cNvSpPr/>
          <p:nvPr/>
        </p:nvSpPr>
        <p:spPr>
          <a:xfrm>
            <a:off x="609600" y="3837316"/>
            <a:ext cx="5315049" cy="15830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80"/>
              </a:lnSpc>
              <a:buNone/>
            </a:pPr>
            <a:r>
              <a:rPr lang="en-US" sz="14000" b="1" spc="-560" kern="0" dirty="0">
                <a:solidFill>
                  <a:srgbClr val="9D8B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Relay.</a:t>
            </a:r>
            <a:endParaRPr lang="en-US" sz="14000" dirty="0"/>
          </a:p>
        </p:txBody>
      </p:sp>
      <p:sp>
        <p:nvSpPr>
          <p:cNvPr id="4" name="Text 3" descr=""/>
          <p:cNvSpPr/>
          <p:nvPr/>
        </p:nvSpPr>
        <p:spPr>
          <a:xfrm>
            <a:off x="635000" y="5219700"/>
            <a:ext cx="5072261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95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AI note-taker that lives inside your chat.</a:t>
            </a:r>
            <a:endParaRPr lang="en-US" sz="1700" dirty="0"/>
          </a:p>
        </p:txBody>
      </p:sp>
      <p:sp>
        <p:nvSpPr>
          <p:cNvPr id="5" name="Text 4" descr=""/>
          <p:cNvSpPr/>
          <p:nvPr/>
        </p:nvSpPr>
        <p:spPr>
          <a:xfrm>
            <a:off x="5250061" y="5219700"/>
            <a:ext cx="1096764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95"/>
              </a:lnSpc>
              <a:buNone/>
            </a:pPr>
            <a:r>
              <a:rPr lang="en-US" sz="1700" dirty="0">
                <a:solidFill>
                  <a:srgbClr val="D7D3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Every </a:t>
            </a:r>
            <a:endParaRPr lang="en-US" sz="1700" dirty="0"/>
          </a:p>
        </p:txBody>
      </p:sp>
      <p:sp>
        <p:nvSpPr>
          <p:cNvPr id="6" name="Text 5" descr=""/>
          <p:cNvSpPr/>
          <p:nvPr/>
        </p:nvSpPr>
        <p:spPr>
          <a:xfrm>
            <a:off x="635000" y="5511105"/>
            <a:ext cx="5815409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95"/>
              </a:lnSpc>
              <a:buNone/>
            </a:pPr>
            <a:r>
              <a:rPr lang="en-US" sz="1700" dirty="0">
                <a:solidFill>
                  <a:srgbClr val="D7D3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meeting, captured, decided, and shipped to the right </a:t>
            </a:r>
            <a:endParaRPr lang="en-US" sz="1700" dirty="0"/>
          </a:p>
        </p:txBody>
      </p:sp>
      <p:sp>
        <p:nvSpPr>
          <p:cNvPr id="7" name="Text 6" descr=""/>
          <p:cNvSpPr/>
          <p:nvPr/>
        </p:nvSpPr>
        <p:spPr>
          <a:xfrm>
            <a:off x="635000" y="5802511"/>
            <a:ext cx="4450755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95"/>
              </a:lnSpc>
              <a:buNone/>
            </a:pPr>
            <a:r>
              <a:rPr lang="en-US" sz="1700" dirty="0">
                <a:solidFill>
                  <a:srgbClr val="D7D3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channel — before anyone opens a doc.</a:t>
            </a:r>
            <a:endParaRPr lang="en-US" sz="1700" dirty="0"/>
          </a:p>
        </p:txBody>
      </p:sp>
      <p:sp>
        <p:nvSpPr>
          <p:cNvPr id="8" name="Text 7" descr=""/>
          <p:cNvSpPr/>
          <p:nvPr/>
        </p:nvSpPr>
        <p:spPr>
          <a:xfrm>
            <a:off x="11139686" y="6400800"/>
            <a:ext cx="89991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01 / 09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973788" y="1592580"/>
            <a:ext cx="4608612" cy="20459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4400"/>
              </a:lnSpc>
              <a:buNone/>
            </a:pPr>
            <a:r>
              <a:rPr lang="en-US" sz="18000" b="1" spc="-900" kern="0" dirty="0">
                <a:solidFill>
                  <a:srgbClr val="FF5A7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62%</a:t>
            </a:r>
            <a:endParaRPr lang="en-US" sz="18000" dirty="0"/>
          </a:p>
        </p:txBody>
      </p:sp>
      <p:sp>
        <p:nvSpPr>
          <p:cNvPr id="3" name="Text 2" descr=""/>
          <p:cNvSpPr/>
          <p:nvPr/>
        </p:nvSpPr>
        <p:spPr>
          <a:xfrm>
            <a:off x="5491658" y="3150870"/>
            <a:ext cx="6090741" cy="3416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2400"/>
              </a:lnSpc>
              <a:buNone/>
            </a:pPr>
            <a:r>
              <a:rPr lang="en-US" sz="3000" b="1" spc="-60" kern="0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of decisions never leave the call</a:t>
            </a:r>
            <a:endParaRPr lang="en-US" sz="3000" dirty="0"/>
          </a:p>
        </p:txBody>
      </p:sp>
      <p:sp>
        <p:nvSpPr>
          <p:cNvPr id="4" name="Text 3" descr=""/>
          <p:cNvSpPr/>
          <p:nvPr/>
        </p:nvSpPr>
        <p:spPr>
          <a:xfrm>
            <a:off x="609600" y="1860550"/>
            <a:ext cx="4506813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800"/>
              </a:lnSpc>
              <a:buNone/>
            </a:pPr>
            <a:r>
              <a:rPr lang="en-US" sz="4800" b="1" spc="-96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Meetings end.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609600" y="2470150"/>
            <a:ext cx="3958828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800"/>
              </a:lnSpc>
              <a:buNone/>
            </a:pPr>
            <a:r>
              <a:rPr lang="en-US" sz="4800" b="1" spc="-96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memory</a:t>
            </a:r>
            <a:endParaRPr lang="en-US" sz="4800" dirty="0"/>
          </a:p>
        </p:txBody>
      </p:sp>
      <p:sp>
        <p:nvSpPr>
          <p:cNvPr id="6" name="Text 5" descr=""/>
          <p:cNvSpPr/>
          <p:nvPr/>
        </p:nvSpPr>
        <p:spPr>
          <a:xfrm>
            <a:off x="609600" y="3079750"/>
            <a:ext cx="3176091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800"/>
              </a:lnSpc>
              <a:buNone/>
            </a:pPr>
            <a:r>
              <a:rPr lang="en-US" sz="4800" b="1" spc="-96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walks out</a:t>
            </a:r>
            <a:endParaRPr lang="en-US" sz="4800" dirty="0"/>
          </a:p>
        </p:txBody>
      </p:sp>
      <p:sp>
        <p:nvSpPr>
          <p:cNvPr id="7" name="Text 6" descr=""/>
          <p:cNvSpPr/>
          <p:nvPr/>
        </p:nvSpPr>
        <p:spPr>
          <a:xfrm>
            <a:off x="609600" y="3689350"/>
            <a:ext cx="3016944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800"/>
              </a:lnSpc>
              <a:buNone/>
            </a:pPr>
            <a:r>
              <a:rPr lang="en-US" sz="4800" b="1" spc="-96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door.</a:t>
            </a:r>
            <a:endParaRPr lang="en-US" sz="4800" dirty="0"/>
          </a:p>
        </p:txBody>
      </p:sp>
      <p:sp>
        <p:nvSpPr>
          <p:cNvPr id="8" name="Text 7" descr=""/>
          <p:cNvSpPr/>
          <p:nvPr/>
        </p:nvSpPr>
        <p:spPr>
          <a:xfrm>
            <a:off x="609600" y="4089400"/>
            <a:ext cx="4493518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C8C4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Someone volunteers to "send notes." They don't. Action </a:t>
            </a:r>
            <a:endParaRPr lang="en-US" sz="1200" dirty="0"/>
          </a:p>
        </p:txBody>
      </p:sp>
      <p:sp>
        <p:nvSpPr>
          <p:cNvPr id="9" name="Text 8" descr=""/>
          <p:cNvSpPr/>
          <p:nvPr/>
        </p:nvSpPr>
        <p:spPr>
          <a:xfrm>
            <a:off x="609600" y="4333180"/>
            <a:ext cx="4789388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C8C4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items scatter across five DMs, three heads, and zero follow-</a:t>
            </a:r>
            <a:endParaRPr lang="en-US" sz="1200" dirty="0"/>
          </a:p>
        </p:txBody>
      </p:sp>
      <p:sp>
        <p:nvSpPr>
          <p:cNvPr id="10" name="Text 9" descr=""/>
          <p:cNvSpPr/>
          <p:nvPr/>
        </p:nvSpPr>
        <p:spPr>
          <a:xfrm>
            <a:off x="609600" y="4576961"/>
            <a:ext cx="4719836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C8C4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through. Knowledge evaporates the moment the call drops.</a:t>
            </a:r>
            <a:endParaRPr lang="en-US" sz="1200" dirty="0"/>
          </a:p>
        </p:txBody>
      </p:sp>
      <p:sp>
        <p:nvSpPr>
          <p:cNvPr id="11" name="Text 10" descr=""/>
          <p:cNvSpPr/>
          <p:nvPr/>
        </p:nvSpPr>
        <p:spPr>
          <a:xfrm>
            <a:off x="609600" y="6464300"/>
            <a:ext cx="91440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02 / 09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610870"/>
            <a:ext cx="1446907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spc="399" kern="0" dirty="0">
                <a:solidFill>
                  <a:srgbClr val="6C5C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WHY NOW</a:t>
            </a:r>
            <a:endParaRPr lang="en-US" sz="950" dirty="0"/>
          </a:p>
        </p:txBody>
      </p:sp>
      <p:sp>
        <p:nvSpPr>
          <p:cNvPr id="3" name="Text 2" descr=""/>
          <p:cNvSpPr/>
          <p:nvPr/>
        </p:nvSpPr>
        <p:spPr>
          <a:xfrm>
            <a:off x="609600" y="1052354"/>
            <a:ext cx="5642868" cy="6748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25"/>
              </a:lnSpc>
              <a:buNone/>
            </a:pPr>
            <a:r>
              <a:rPr lang="en-US" sz="5500" b="1" spc="-165" kern="0" dirty="0">
                <a:solidFill>
                  <a:srgbClr val="0A0E1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work moved</a:t>
            </a:r>
            <a:endParaRPr lang="en-US" sz="5500" dirty="0"/>
          </a:p>
        </p:txBody>
      </p:sp>
      <p:sp>
        <p:nvSpPr>
          <p:cNvPr id="4" name="Text 3" descr=""/>
          <p:cNvSpPr/>
          <p:nvPr/>
        </p:nvSpPr>
        <p:spPr>
          <a:xfrm>
            <a:off x="609600" y="1715929"/>
            <a:ext cx="4397474" cy="6748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25"/>
              </a:lnSpc>
              <a:buNone/>
            </a:pPr>
            <a:r>
              <a:rPr lang="en-US" sz="5500" b="1" spc="-165" kern="0" dirty="0">
                <a:solidFill>
                  <a:srgbClr val="0A0E1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to chat. The </a:t>
            </a:r>
            <a:endParaRPr lang="en-US" sz="5500" dirty="0"/>
          </a:p>
        </p:txBody>
      </p:sp>
      <p:sp>
        <p:nvSpPr>
          <p:cNvPr id="5" name="Text 4" descr=""/>
          <p:cNvSpPr/>
          <p:nvPr/>
        </p:nvSpPr>
        <p:spPr>
          <a:xfrm>
            <a:off x="4549874" y="1715929"/>
            <a:ext cx="2274094" cy="6748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25"/>
              </a:lnSpc>
              <a:buNone/>
            </a:pPr>
            <a:r>
              <a:rPr lang="en-US" sz="5500" b="1" spc="-165" kern="0" dirty="0">
                <a:solidFill>
                  <a:srgbClr val="6C5C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notes</a:t>
            </a:r>
            <a:endParaRPr lang="en-US" sz="5500" dirty="0"/>
          </a:p>
        </p:txBody>
      </p:sp>
      <p:sp>
        <p:nvSpPr>
          <p:cNvPr id="6" name="Text 5" descr=""/>
          <p:cNvSpPr/>
          <p:nvPr/>
        </p:nvSpPr>
        <p:spPr>
          <a:xfrm>
            <a:off x="609600" y="2379504"/>
            <a:ext cx="5318125" cy="6748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25"/>
              </a:lnSpc>
              <a:buNone/>
            </a:pPr>
            <a:r>
              <a:rPr lang="en-US" sz="5500" b="1" spc="-165" kern="0" dirty="0">
                <a:solidFill>
                  <a:srgbClr val="0A0E1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never followed.</a:t>
            </a:r>
            <a:endParaRPr lang="en-US" sz="5500" dirty="0"/>
          </a:p>
        </p:txBody>
      </p:sp>
      <p:sp>
        <p:nvSpPr>
          <p:cNvPr id="7" name="Text 6" descr=""/>
          <p:cNvSpPr/>
          <p:nvPr/>
        </p:nvSpPr>
        <p:spPr>
          <a:xfrm>
            <a:off x="609600" y="3585210"/>
            <a:ext cx="1725216" cy="6819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800"/>
              </a:lnSpc>
              <a:buNone/>
            </a:pPr>
            <a:r>
              <a:rPr lang="en-US" sz="6000" b="1" spc="-180" kern="0" dirty="0">
                <a:solidFill>
                  <a:srgbClr val="6C5C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71%</a:t>
            </a:r>
            <a:endParaRPr lang="en-US" sz="6000" dirty="0"/>
          </a:p>
        </p:txBody>
      </p:sp>
      <p:sp>
        <p:nvSpPr>
          <p:cNvPr id="8" name="Text 7" descr=""/>
          <p:cNvSpPr/>
          <p:nvPr/>
        </p:nvSpPr>
        <p:spPr>
          <a:xfrm>
            <a:off x="609600" y="4108450"/>
            <a:ext cx="203249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A0E1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Async by default</a:t>
            </a:r>
            <a:endParaRPr lang="en-US" sz="1500" dirty="0"/>
          </a:p>
        </p:txBody>
      </p:sp>
      <p:sp>
        <p:nvSpPr>
          <p:cNvPr id="9" name="Text 8" descr=""/>
          <p:cNvSpPr/>
          <p:nvPr/>
        </p:nvSpPr>
        <p:spPr>
          <a:xfrm>
            <a:off x="609600" y="4495800"/>
            <a:ext cx="3614043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4A4A5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Teams now run more decisions through chat threads </a:t>
            </a:r>
            <a:endParaRPr lang="en-US" sz="1000" dirty="0"/>
          </a:p>
        </p:txBody>
      </p:sp>
      <p:sp>
        <p:nvSpPr>
          <p:cNvPr id="10" name="Text 9" descr=""/>
          <p:cNvSpPr/>
          <p:nvPr/>
        </p:nvSpPr>
        <p:spPr>
          <a:xfrm>
            <a:off x="609600" y="4692650"/>
            <a:ext cx="364480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4A4A5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than live meetings — but recall still relies on memory.</a:t>
            </a:r>
            <a:endParaRPr lang="en-US" sz="1000" dirty="0"/>
          </a:p>
        </p:txBody>
      </p:sp>
      <p:sp>
        <p:nvSpPr>
          <p:cNvPr id="11" name="Text 10" descr=""/>
          <p:cNvSpPr/>
          <p:nvPr/>
        </p:nvSpPr>
        <p:spPr>
          <a:xfrm>
            <a:off x="4394200" y="3585210"/>
            <a:ext cx="1833463" cy="6819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800"/>
              </a:lnSpc>
              <a:buNone/>
            </a:pPr>
            <a:r>
              <a:rPr lang="en-US" sz="6000" b="1" spc="-180" kern="0" dirty="0">
                <a:solidFill>
                  <a:srgbClr val="6C5C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3.1×</a:t>
            </a:r>
            <a:endParaRPr lang="en-US" sz="6000" dirty="0"/>
          </a:p>
        </p:txBody>
      </p:sp>
      <p:sp>
        <p:nvSpPr>
          <p:cNvPr id="12" name="Text 11" descr=""/>
          <p:cNvSpPr/>
          <p:nvPr/>
        </p:nvSpPr>
        <p:spPr>
          <a:xfrm>
            <a:off x="4394200" y="4108450"/>
            <a:ext cx="217100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A0E1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AI got trustworthy</a:t>
            </a:r>
            <a:endParaRPr lang="en-US" sz="1500" dirty="0"/>
          </a:p>
        </p:txBody>
      </p:sp>
      <p:sp>
        <p:nvSpPr>
          <p:cNvPr id="13" name="Text 12" descr=""/>
          <p:cNvSpPr/>
          <p:nvPr/>
        </p:nvSpPr>
        <p:spPr>
          <a:xfrm>
            <a:off x="4394200" y="4495800"/>
            <a:ext cx="3826669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4A4A5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Transcription and summarization accuracy tripled in two </a:t>
            </a:r>
            <a:endParaRPr lang="en-US" sz="1000" dirty="0"/>
          </a:p>
        </p:txBody>
      </p:sp>
      <p:sp>
        <p:nvSpPr>
          <p:cNvPr id="14" name="Text 13" descr=""/>
          <p:cNvSpPr/>
          <p:nvPr/>
        </p:nvSpPr>
        <p:spPr>
          <a:xfrm>
            <a:off x="4394200" y="4692650"/>
            <a:ext cx="3262709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4A4A5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years. Notes are finally good enough to act on.</a:t>
            </a:r>
            <a:endParaRPr lang="en-US" sz="1000" dirty="0"/>
          </a:p>
        </p:txBody>
      </p:sp>
      <p:sp>
        <p:nvSpPr>
          <p:cNvPr id="15" name="Text 14" descr=""/>
          <p:cNvSpPr/>
          <p:nvPr/>
        </p:nvSpPr>
        <p:spPr>
          <a:xfrm>
            <a:off x="8178800" y="3585210"/>
            <a:ext cx="928191" cy="6819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800"/>
              </a:lnSpc>
              <a:buNone/>
            </a:pPr>
            <a:r>
              <a:rPr lang="en-US" sz="6000" b="1" spc="-180" kern="0" dirty="0">
                <a:solidFill>
                  <a:srgbClr val="6C5C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</a:t>
            </a:r>
            <a:endParaRPr lang="en-US" sz="6000" dirty="0"/>
          </a:p>
        </p:txBody>
      </p:sp>
      <p:sp>
        <p:nvSpPr>
          <p:cNvPr id="16" name="Text 15" descr=""/>
          <p:cNvSpPr/>
          <p:nvPr/>
        </p:nvSpPr>
        <p:spPr>
          <a:xfrm>
            <a:off x="8178800" y="4108450"/>
            <a:ext cx="236110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A0E1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Extra tools tolerated</a:t>
            </a:r>
            <a:endParaRPr lang="en-US" sz="1500" dirty="0"/>
          </a:p>
        </p:txBody>
      </p:sp>
      <p:sp>
        <p:nvSpPr>
          <p:cNvPr id="17" name="Text 16" descr=""/>
          <p:cNvSpPr/>
          <p:nvPr/>
        </p:nvSpPr>
        <p:spPr>
          <a:xfrm>
            <a:off x="8178800" y="4495800"/>
            <a:ext cx="3820616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4A4A5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No one wants a fourth app. The winning notetaker is the </a:t>
            </a:r>
            <a:endParaRPr lang="en-US" sz="1000" dirty="0"/>
          </a:p>
        </p:txBody>
      </p:sp>
      <p:sp>
        <p:nvSpPr>
          <p:cNvPr id="18" name="Text 17" descr=""/>
          <p:cNvSpPr/>
          <p:nvPr/>
        </p:nvSpPr>
        <p:spPr>
          <a:xfrm>
            <a:off x="8178800" y="4692650"/>
            <a:ext cx="2263775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4A4A5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already in the workspace.</a:t>
            </a:r>
            <a:endParaRPr lang="en-US" sz="1000" dirty="0"/>
          </a:p>
        </p:txBody>
      </p:sp>
      <p:sp>
        <p:nvSpPr>
          <p:cNvPr id="19" name="Text 18" descr=""/>
          <p:cNvSpPr/>
          <p:nvPr/>
        </p:nvSpPr>
        <p:spPr>
          <a:xfrm>
            <a:off x="609600" y="6464300"/>
            <a:ext cx="91539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7A768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03 / 09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2004919"/>
            <a:ext cx="3724969" cy="7192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546"/>
              </a:lnSpc>
              <a:buNone/>
            </a:pPr>
            <a:r>
              <a:rPr lang="en-US" sz="5900" b="1" spc="-177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Call ends.</a:t>
            </a:r>
            <a:endParaRPr lang="en-US" sz="5900" dirty="0"/>
          </a:p>
        </p:txBody>
      </p:sp>
      <p:sp>
        <p:nvSpPr>
          <p:cNvPr id="3" name="Text 2" descr=""/>
          <p:cNvSpPr/>
          <p:nvPr/>
        </p:nvSpPr>
        <p:spPr>
          <a:xfrm>
            <a:off x="609600" y="2709173"/>
            <a:ext cx="3695700" cy="7192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546"/>
              </a:lnSpc>
              <a:buNone/>
            </a:pPr>
            <a:r>
              <a:rPr lang="en-US" sz="5900" b="1" spc="-177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Notes are </a:t>
            </a:r>
            <a:endParaRPr lang="en-US" sz="5900" dirty="0"/>
          </a:p>
        </p:txBody>
      </p:sp>
      <p:sp>
        <p:nvSpPr>
          <p:cNvPr id="4" name="Text 3" descr=""/>
          <p:cNvSpPr/>
          <p:nvPr/>
        </p:nvSpPr>
        <p:spPr>
          <a:xfrm>
            <a:off x="609600" y="3413428"/>
            <a:ext cx="3013075" cy="7192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546"/>
              </a:lnSpc>
              <a:buNone/>
            </a:pPr>
            <a:r>
              <a:rPr lang="en-US" sz="5900" b="1" spc="-177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already</a:t>
            </a:r>
            <a:endParaRPr lang="en-US" sz="5900" dirty="0"/>
          </a:p>
        </p:txBody>
      </p:sp>
      <p:sp>
        <p:nvSpPr>
          <p:cNvPr id="5" name="Text 4" descr=""/>
          <p:cNvSpPr/>
          <p:nvPr/>
        </p:nvSpPr>
        <p:spPr>
          <a:xfrm>
            <a:off x="609600" y="4117683"/>
            <a:ext cx="5509022" cy="7192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546"/>
              </a:lnSpc>
              <a:buNone/>
            </a:pPr>
            <a:r>
              <a:rPr lang="en-US" sz="5900" b="1" spc="-177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 the channel.</a:t>
            </a:r>
            <a:endParaRPr lang="en-US" sz="5900" dirty="0"/>
          </a:p>
        </p:txBody>
      </p:sp>
      <p:sp>
        <p:nvSpPr>
          <p:cNvPr id="6" name="Text 5" descr=""/>
          <p:cNvSpPr/>
          <p:nvPr/>
        </p:nvSpPr>
        <p:spPr>
          <a:xfrm>
            <a:off x="609600" y="4956969"/>
            <a:ext cx="4374555" cy="2559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15"/>
              </a:lnSpc>
              <a:buNone/>
            </a:pPr>
            <a:r>
              <a:rPr lang="en-US" sz="13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Relay joins any huddle, listens, and the instant you </a:t>
            </a:r>
            <a:endParaRPr lang="en-US" sz="1300" dirty="0"/>
          </a:p>
        </p:txBody>
      </p:sp>
      <p:sp>
        <p:nvSpPr>
          <p:cNvPr id="7" name="Text 6" descr=""/>
          <p:cNvSpPr/>
          <p:nvPr/>
        </p:nvSpPr>
        <p:spPr>
          <a:xfrm>
            <a:off x="609600" y="5212854"/>
            <a:ext cx="3848497" cy="2559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15"/>
              </a:lnSpc>
              <a:buNone/>
            </a:pPr>
            <a:r>
              <a:rPr lang="en-US" sz="13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hang up it drops a clean recap — summary, </a:t>
            </a:r>
            <a:endParaRPr lang="en-US" sz="1300" dirty="0"/>
          </a:p>
        </p:txBody>
      </p:sp>
      <p:sp>
        <p:nvSpPr>
          <p:cNvPr id="8" name="Text 7" descr=""/>
          <p:cNvSpPr/>
          <p:nvPr/>
        </p:nvSpPr>
        <p:spPr>
          <a:xfrm>
            <a:off x="609600" y="5468739"/>
            <a:ext cx="4510782" cy="2559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15"/>
              </a:lnSpc>
              <a:buNone/>
            </a:pPr>
            <a:r>
              <a:rPr lang="en-US" sz="13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decisions, owners, and due dates — right where the </a:t>
            </a:r>
            <a:endParaRPr lang="en-US" sz="1300" dirty="0"/>
          </a:p>
        </p:txBody>
      </p:sp>
      <p:sp>
        <p:nvSpPr>
          <p:cNvPr id="9" name="Text 8" descr=""/>
          <p:cNvSpPr/>
          <p:nvPr/>
        </p:nvSpPr>
        <p:spPr>
          <a:xfrm>
            <a:off x="609600" y="5724624"/>
            <a:ext cx="1927919" cy="2559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15"/>
              </a:lnSpc>
              <a:buNone/>
            </a:pPr>
            <a:r>
              <a:rPr lang="en-US" sz="13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team already talks.</a:t>
            </a:r>
            <a:endParaRPr lang="en-US" sz="1300" dirty="0"/>
          </a:p>
        </p:txBody>
      </p:sp>
      <p:sp>
        <p:nvSpPr>
          <p:cNvPr id="10" name="Text 9" descr=""/>
          <p:cNvSpPr/>
          <p:nvPr/>
        </p:nvSpPr>
        <p:spPr>
          <a:xfrm>
            <a:off x="609600" y="6464300"/>
            <a:ext cx="91787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04 / 09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699770"/>
            <a:ext cx="3693517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spc="399" kern="0" dirty="0">
                <a:solidFill>
                  <a:srgbClr val="9D8B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THREE HEADLINE CAPABILITIES</a:t>
            </a:r>
            <a:endParaRPr lang="en-US" sz="950" dirty="0"/>
          </a:p>
        </p:txBody>
      </p:sp>
      <p:sp>
        <p:nvSpPr>
          <p:cNvPr id="3" name="Text 2" descr=""/>
          <p:cNvSpPr/>
          <p:nvPr/>
        </p:nvSpPr>
        <p:spPr>
          <a:xfrm>
            <a:off x="609600" y="994410"/>
            <a:ext cx="3297634" cy="624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920"/>
              </a:lnSpc>
              <a:buNone/>
            </a:pPr>
            <a:r>
              <a:rPr lang="en-US" sz="4100" b="1" spc="-82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What Relay </a:t>
            </a:r>
            <a:endParaRPr lang="en-US" sz="4100" dirty="0"/>
          </a:p>
        </p:txBody>
      </p:sp>
      <p:sp>
        <p:nvSpPr>
          <p:cNvPr id="4" name="Text 3" descr=""/>
          <p:cNvSpPr/>
          <p:nvPr/>
        </p:nvSpPr>
        <p:spPr>
          <a:xfrm>
            <a:off x="3450034" y="994410"/>
            <a:ext cx="3872508" cy="624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920"/>
              </a:lnSpc>
              <a:buNone/>
            </a:pPr>
            <a:r>
              <a:rPr lang="en-US" sz="4100" b="1" spc="-82" kern="0" dirty="0">
                <a:solidFill>
                  <a:srgbClr val="9D8B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actually does.</a:t>
            </a:r>
            <a:endParaRPr lang="en-US" sz="4100" dirty="0"/>
          </a:p>
        </p:txBody>
      </p:sp>
      <p:sp>
        <p:nvSpPr>
          <p:cNvPr id="5" name="Text 4" descr=""/>
          <p:cNvSpPr/>
          <p:nvPr/>
        </p:nvSpPr>
        <p:spPr>
          <a:xfrm>
            <a:off x="895350" y="2393950"/>
            <a:ext cx="1071959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00"/>
              </a:lnSpc>
              <a:buNone/>
            </a:pPr>
            <a:r>
              <a:rPr lang="en-US" sz="4400" b="1" dirty="0">
                <a:solidFill>
                  <a:srgbClr val="6C5C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</a:t>
            </a:r>
            <a:endParaRPr lang="en-US" sz="4400" dirty="0"/>
          </a:p>
        </p:txBody>
      </p:sp>
      <p:sp>
        <p:nvSpPr>
          <p:cNvPr id="6" name="Text 5" descr=""/>
          <p:cNvSpPr/>
          <p:nvPr/>
        </p:nvSpPr>
        <p:spPr>
          <a:xfrm>
            <a:off x="895350" y="4295140"/>
            <a:ext cx="1685032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spc="-19" kern="0" dirty="0">
                <a:solidFill>
                  <a:srgbClr val="F3EFE6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Live Recap</a:t>
            </a:r>
            <a:endParaRPr lang="en-US" sz="1900" dirty="0"/>
          </a:p>
        </p:txBody>
      </p:sp>
      <p:sp>
        <p:nvSpPr>
          <p:cNvPr id="7" name="Text 6" descr=""/>
          <p:cNvSpPr/>
          <p:nvPr/>
        </p:nvSpPr>
        <p:spPr>
          <a:xfrm>
            <a:off x="4624883" y="2393950"/>
            <a:ext cx="1151235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00"/>
              </a:lnSpc>
              <a:buNone/>
            </a:pPr>
            <a:r>
              <a:rPr lang="en-US" sz="4400" b="1" dirty="0">
                <a:solidFill>
                  <a:srgbClr val="6C5C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</a:t>
            </a:r>
            <a:endParaRPr lang="en-US" sz="4400" dirty="0"/>
          </a:p>
        </p:txBody>
      </p:sp>
      <p:sp>
        <p:nvSpPr>
          <p:cNvPr id="8" name="Text 7" descr=""/>
          <p:cNvSpPr/>
          <p:nvPr/>
        </p:nvSpPr>
        <p:spPr>
          <a:xfrm>
            <a:off x="4624883" y="4295140"/>
            <a:ext cx="2037060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spc="-19" kern="0" dirty="0">
                <a:solidFill>
                  <a:srgbClr val="F3EFE6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Action Router</a:t>
            </a:r>
            <a:endParaRPr lang="en-US" sz="1900" dirty="0"/>
          </a:p>
        </p:txBody>
      </p:sp>
      <p:sp>
        <p:nvSpPr>
          <p:cNvPr id="9" name="Text 8" descr=""/>
          <p:cNvSpPr/>
          <p:nvPr/>
        </p:nvSpPr>
        <p:spPr>
          <a:xfrm>
            <a:off x="8354417" y="2393950"/>
            <a:ext cx="1159073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00"/>
              </a:lnSpc>
              <a:buNone/>
            </a:pPr>
            <a:r>
              <a:rPr lang="en-US" sz="4400" b="1" dirty="0">
                <a:solidFill>
                  <a:srgbClr val="6C5C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</a:t>
            </a:r>
            <a:endParaRPr lang="en-US" sz="4400" dirty="0"/>
          </a:p>
        </p:txBody>
      </p:sp>
      <p:sp>
        <p:nvSpPr>
          <p:cNvPr id="10" name="Text 9" descr=""/>
          <p:cNvSpPr/>
          <p:nvPr/>
        </p:nvSpPr>
        <p:spPr>
          <a:xfrm>
            <a:off x="8354417" y="4295140"/>
            <a:ext cx="1972866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spc="-19" kern="0" dirty="0">
                <a:solidFill>
                  <a:srgbClr val="F3EFE6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Ask Anything</a:t>
            </a:r>
            <a:endParaRPr lang="en-US" sz="1900" dirty="0"/>
          </a:p>
        </p:txBody>
      </p:sp>
      <p:sp>
        <p:nvSpPr>
          <p:cNvPr id="11" name="Text 10" descr=""/>
          <p:cNvSpPr/>
          <p:nvPr/>
        </p:nvSpPr>
        <p:spPr>
          <a:xfrm>
            <a:off x="609600" y="6464300"/>
            <a:ext cx="91469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05 / 09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610870"/>
            <a:ext cx="1524496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spc="399" kern="0" dirty="0">
                <a:solidFill>
                  <a:srgbClr val="6C5C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BUILT FOR</a:t>
            </a:r>
            <a:endParaRPr lang="en-US" sz="950" dirty="0"/>
          </a:p>
        </p:txBody>
      </p:sp>
      <p:sp>
        <p:nvSpPr>
          <p:cNvPr id="3" name="Text 2" descr=""/>
          <p:cNvSpPr/>
          <p:nvPr/>
        </p:nvSpPr>
        <p:spPr>
          <a:xfrm>
            <a:off x="609600" y="1043940"/>
            <a:ext cx="5776615" cy="6134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750"/>
              </a:lnSpc>
              <a:buNone/>
            </a:pPr>
            <a:r>
              <a:rPr lang="en-US" sz="5000" b="1" spc="-150" kern="0" dirty="0">
                <a:solidFill>
                  <a:srgbClr val="0A0E1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Teams that decide</a:t>
            </a:r>
            <a:endParaRPr lang="en-US" sz="5000" dirty="0"/>
          </a:p>
        </p:txBody>
      </p:sp>
      <p:sp>
        <p:nvSpPr>
          <p:cNvPr id="4" name="Text 3" descr=""/>
          <p:cNvSpPr/>
          <p:nvPr/>
        </p:nvSpPr>
        <p:spPr>
          <a:xfrm>
            <a:off x="609600" y="1647190"/>
            <a:ext cx="4855865" cy="6134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750"/>
              </a:lnSpc>
              <a:buNone/>
            </a:pPr>
            <a:r>
              <a:rPr lang="en-US" sz="5000" b="1" spc="-150" kern="0" dirty="0">
                <a:solidFill>
                  <a:srgbClr val="0A0E1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fast and forget</a:t>
            </a:r>
            <a:endParaRPr lang="en-US" sz="5000" dirty="0"/>
          </a:p>
        </p:txBody>
      </p:sp>
      <p:sp>
        <p:nvSpPr>
          <p:cNvPr id="5" name="Text 4" descr=""/>
          <p:cNvSpPr/>
          <p:nvPr/>
        </p:nvSpPr>
        <p:spPr>
          <a:xfrm>
            <a:off x="609600" y="2250440"/>
            <a:ext cx="2320925" cy="6134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750"/>
              </a:lnSpc>
              <a:buNone/>
            </a:pPr>
            <a:r>
              <a:rPr lang="en-US" sz="5000" b="1" spc="-150" kern="0" dirty="0">
                <a:solidFill>
                  <a:srgbClr val="0A0E1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faster.</a:t>
            </a:r>
            <a:endParaRPr lang="en-US" sz="5000" dirty="0"/>
          </a:p>
        </p:txBody>
      </p:sp>
      <p:sp>
        <p:nvSpPr>
          <p:cNvPr id="6" name="Text 5" descr=""/>
          <p:cNvSpPr/>
          <p:nvPr/>
        </p:nvSpPr>
        <p:spPr>
          <a:xfrm>
            <a:off x="762000" y="5489000"/>
            <a:ext cx="2179935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Fast-moving startups</a:t>
            </a:r>
            <a:endParaRPr lang="en-US" sz="1300" dirty="0"/>
          </a:p>
        </p:txBody>
      </p:sp>
      <p:sp>
        <p:nvSpPr>
          <p:cNvPr id="7" name="Text 6" descr=""/>
          <p:cNvSpPr/>
          <p:nvPr/>
        </p:nvSpPr>
        <p:spPr>
          <a:xfrm>
            <a:off x="762000" y="5744270"/>
            <a:ext cx="1979116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D6D3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Ship decisions without a scribe.</a:t>
            </a:r>
            <a:endParaRPr lang="en-US" sz="800" dirty="0"/>
          </a:p>
        </p:txBody>
      </p:sp>
      <p:sp>
        <p:nvSpPr>
          <p:cNvPr id="8" name="Text 7" descr=""/>
          <p:cNvSpPr/>
          <p:nvPr/>
        </p:nvSpPr>
        <p:spPr>
          <a:xfrm>
            <a:off x="3543300" y="5489000"/>
            <a:ext cx="220315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Product &amp; eng squads</a:t>
            </a:r>
            <a:endParaRPr lang="en-US" sz="1300" dirty="0"/>
          </a:p>
        </p:txBody>
      </p:sp>
      <p:sp>
        <p:nvSpPr>
          <p:cNvPr id="9" name="Text 8" descr=""/>
          <p:cNvSpPr/>
          <p:nvPr/>
        </p:nvSpPr>
        <p:spPr>
          <a:xfrm>
            <a:off x="3543300" y="5744270"/>
            <a:ext cx="2240161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D6D3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Standups that document themselves.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6324600" y="5489000"/>
            <a:ext cx="1865015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Remote-first orgs</a:t>
            </a:r>
            <a:endParaRPr lang="en-US" sz="1300" dirty="0"/>
          </a:p>
        </p:txBody>
      </p:sp>
      <p:sp>
        <p:nvSpPr>
          <p:cNvPr id="11" name="Text 10" descr=""/>
          <p:cNvSpPr/>
          <p:nvPr/>
        </p:nvSpPr>
        <p:spPr>
          <a:xfrm>
            <a:off x="6324600" y="5744270"/>
            <a:ext cx="1975148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D6D3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Async recall across time zones.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9105900" y="5489000"/>
            <a:ext cx="2030809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Client-facing teams</a:t>
            </a:r>
            <a:endParaRPr lang="en-US" sz="1300" dirty="0"/>
          </a:p>
        </p:txBody>
      </p:sp>
      <p:sp>
        <p:nvSpPr>
          <p:cNvPr id="13" name="Text 12" descr=""/>
          <p:cNvSpPr/>
          <p:nvPr/>
        </p:nvSpPr>
        <p:spPr>
          <a:xfrm>
            <a:off x="9105900" y="5744270"/>
            <a:ext cx="2225278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D6D3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lose a promise made on a call.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609600" y="6464300"/>
            <a:ext cx="91638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7A768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06 / 09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610870"/>
            <a:ext cx="302339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spc="399" kern="0" dirty="0">
                <a:solidFill>
                  <a:srgbClr val="9D8B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PRICING &amp; AVAILABILITY</a:t>
            </a:r>
            <a:endParaRPr lang="en-US" sz="950" dirty="0"/>
          </a:p>
        </p:txBody>
      </p:sp>
      <p:sp>
        <p:nvSpPr>
          <p:cNvPr id="3" name="Text 2" descr=""/>
          <p:cNvSpPr/>
          <p:nvPr/>
        </p:nvSpPr>
        <p:spPr>
          <a:xfrm>
            <a:off x="920750" y="2470150"/>
            <a:ext cx="1283494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220" kern="0" dirty="0">
                <a:solidFill>
                  <a:srgbClr val="9D8B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STARTER</a:t>
            </a:r>
            <a:endParaRPr lang="en-US" sz="1100" dirty="0"/>
          </a:p>
        </p:txBody>
      </p:sp>
      <p:sp>
        <p:nvSpPr>
          <p:cNvPr id="4" name="Text 3" descr=""/>
          <p:cNvSpPr/>
          <p:nvPr/>
        </p:nvSpPr>
        <p:spPr>
          <a:xfrm>
            <a:off x="920750" y="2830830"/>
            <a:ext cx="1185069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144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$0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1648619" y="3237230"/>
            <a:ext cx="776585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spc="-144" kern="0" dirty="0">
                <a:solidFill>
                  <a:srgbClr val="8A90A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/seat</a:t>
            </a:r>
            <a:endParaRPr lang="en-US" sz="1300" dirty="0"/>
          </a:p>
        </p:txBody>
      </p:sp>
      <p:sp>
        <p:nvSpPr>
          <p:cNvPr id="6" name="Text 5" descr=""/>
          <p:cNvSpPr/>
          <p:nvPr/>
        </p:nvSpPr>
        <p:spPr>
          <a:xfrm>
            <a:off x="920750" y="3613150"/>
            <a:ext cx="2993628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B9B6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Free for teams under 10. Get the habit going.</a:t>
            </a:r>
            <a:endParaRPr lang="en-US" sz="950" dirty="0"/>
          </a:p>
        </p:txBody>
      </p:sp>
      <p:sp>
        <p:nvSpPr>
          <p:cNvPr id="7" name="Text 6" descr=""/>
          <p:cNvSpPr/>
          <p:nvPr/>
        </p:nvSpPr>
        <p:spPr>
          <a:xfrm>
            <a:off x="920750" y="4483100"/>
            <a:ext cx="1079004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recaps</a:t>
            </a:r>
            <a:endParaRPr lang="en-US" sz="900" dirty="0"/>
          </a:p>
        </p:txBody>
      </p:sp>
      <p:sp>
        <p:nvSpPr>
          <p:cNvPr id="8" name="Text 7" descr=""/>
          <p:cNvSpPr/>
          <p:nvPr/>
        </p:nvSpPr>
        <p:spPr>
          <a:xfrm>
            <a:off x="920750" y="4775200"/>
            <a:ext cx="1172865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7-day history</a:t>
            </a:r>
            <a:endParaRPr lang="en-US" sz="900" dirty="0"/>
          </a:p>
        </p:txBody>
      </p:sp>
      <p:sp>
        <p:nvSpPr>
          <p:cNvPr id="9" name="Text 8" descr=""/>
          <p:cNvSpPr/>
          <p:nvPr/>
        </p:nvSpPr>
        <p:spPr>
          <a:xfrm>
            <a:off x="920750" y="5067300"/>
            <a:ext cx="1220986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 to 10 seats</a:t>
            </a:r>
            <a:endParaRPr lang="en-US" sz="900" dirty="0"/>
          </a:p>
        </p:txBody>
      </p:sp>
      <p:sp>
        <p:nvSpPr>
          <p:cNvPr id="10" name="Text 9" descr=""/>
          <p:cNvSpPr/>
          <p:nvPr/>
        </p:nvSpPr>
        <p:spPr>
          <a:xfrm>
            <a:off x="10779522" y="2109470"/>
            <a:ext cx="9171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b="1" spc="105" kern="0" dirty="0">
                <a:solidFill>
                  <a:srgbClr val="0522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LAUNCH</a:t>
            </a:r>
            <a:endParaRPr lang="en-US" sz="700" dirty="0"/>
          </a:p>
        </p:txBody>
      </p:sp>
      <p:sp>
        <p:nvSpPr>
          <p:cNvPr id="11" name="Text 10" descr=""/>
          <p:cNvSpPr/>
          <p:nvPr/>
        </p:nvSpPr>
        <p:spPr>
          <a:xfrm>
            <a:off x="4635500" y="2463800"/>
            <a:ext cx="829667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220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PRO</a:t>
            </a:r>
            <a:endParaRPr lang="en-US" sz="1100" dirty="0"/>
          </a:p>
        </p:txBody>
      </p:sp>
      <p:sp>
        <p:nvSpPr>
          <p:cNvPr id="12" name="Text 11" descr=""/>
          <p:cNvSpPr/>
          <p:nvPr/>
        </p:nvSpPr>
        <p:spPr>
          <a:xfrm>
            <a:off x="4635500" y="2824480"/>
            <a:ext cx="1155898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144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$8</a:t>
            </a:r>
            <a:endParaRPr lang="en-US" sz="4800" dirty="0"/>
          </a:p>
        </p:txBody>
      </p:sp>
      <p:sp>
        <p:nvSpPr>
          <p:cNvPr id="13" name="Text 12" descr=""/>
          <p:cNvSpPr/>
          <p:nvPr/>
        </p:nvSpPr>
        <p:spPr>
          <a:xfrm>
            <a:off x="5334198" y="3230880"/>
            <a:ext cx="1075134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spc="-144" kern="0" dirty="0">
                <a:solidFill>
                  <a:srgbClr val="D0CBF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/seat / mo</a:t>
            </a:r>
            <a:endParaRPr lang="en-US" sz="1300" dirty="0"/>
          </a:p>
        </p:txBody>
      </p:sp>
      <p:sp>
        <p:nvSpPr>
          <p:cNvPr id="14" name="Text 13" descr=""/>
          <p:cNvSpPr/>
          <p:nvPr/>
        </p:nvSpPr>
        <p:spPr>
          <a:xfrm>
            <a:off x="4635500" y="3606800"/>
            <a:ext cx="3234928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EFEE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Everything a growing team needs to never lose a </a:t>
            </a:r>
            <a:endParaRPr lang="en-US" sz="950" dirty="0"/>
          </a:p>
        </p:txBody>
      </p:sp>
      <p:sp>
        <p:nvSpPr>
          <p:cNvPr id="15" name="Text 14" descr=""/>
          <p:cNvSpPr/>
          <p:nvPr/>
        </p:nvSpPr>
        <p:spPr>
          <a:xfrm>
            <a:off x="4635500" y="3787775"/>
            <a:ext cx="970855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EFEE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decision.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4635500" y="4489450"/>
            <a:ext cx="1726109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 Router + owners</a:t>
            </a:r>
            <a:endParaRPr lang="en-US" sz="900" dirty="0"/>
          </a:p>
        </p:txBody>
      </p:sp>
      <p:sp>
        <p:nvSpPr>
          <p:cNvPr id="17" name="Text 16" descr=""/>
          <p:cNvSpPr/>
          <p:nvPr/>
        </p:nvSpPr>
        <p:spPr>
          <a:xfrm>
            <a:off x="4635500" y="4781550"/>
            <a:ext cx="1728490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Anything, unlimited</a:t>
            </a:r>
            <a:endParaRPr lang="en-US" sz="900" dirty="0"/>
          </a:p>
        </p:txBody>
      </p:sp>
      <p:sp>
        <p:nvSpPr>
          <p:cNvPr id="18" name="Text 17" descr=""/>
          <p:cNvSpPr/>
          <p:nvPr/>
        </p:nvSpPr>
        <p:spPr>
          <a:xfrm>
            <a:off x="4635500" y="5073650"/>
            <a:ext cx="1367532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Unlimited history</a:t>
            </a:r>
            <a:endParaRPr lang="en-US" sz="900" dirty="0"/>
          </a:p>
        </p:txBody>
      </p:sp>
      <p:sp>
        <p:nvSpPr>
          <p:cNvPr id="19" name="Text 18" descr=""/>
          <p:cNvSpPr/>
          <p:nvPr/>
        </p:nvSpPr>
        <p:spPr>
          <a:xfrm>
            <a:off x="8362950" y="2470150"/>
            <a:ext cx="1590576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220" kern="0" dirty="0">
                <a:solidFill>
                  <a:srgbClr val="9D8B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ENTERPRISE</a:t>
            </a:r>
            <a:endParaRPr lang="en-US" sz="1100" dirty="0"/>
          </a:p>
        </p:txBody>
      </p:sp>
      <p:sp>
        <p:nvSpPr>
          <p:cNvPr id="20" name="Text 19" descr=""/>
          <p:cNvSpPr/>
          <p:nvPr/>
        </p:nvSpPr>
        <p:spPr>
          <a:xfrm>
            <a:off x="8362950" y="2830830"/>
            <a:ext cx="2589609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144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Custom</a:t>
            </a:r>
            <a:endParaRPr lang="en-US" sz="4800" dirty="0"/>
          </a:p>
        </p:txBody>
      </p:sp>
      <p:sp>
        <p:nvSpPr>
          <p:cNvPr id="21" name="Text 20" descr=""/>
          <p:cNvSpPr/>
          <p:nvPr/>
        </p:nvSpPr>
        <p:spPr>
          <a:xfrm>
            <a:off x="8362950" y="3613150"/>
            <a:ext cx="3276501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B9B6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SSO, admin controls, and data residency at scale.</a:t>
            </a:r>
            <a:endParaRPr lang="en-US" sz="950" dirty="0"/>
          </a:p>
        </p:txBody>
      </p:sp>
      <p:sp>
        <p:nvSpPr>
          <p:cNvPr id="22" name="Text 21" descr=""/>
          <p:cNvSpPr/>
          <p:nvPr/>
        </p:nvSpPr>
        <p:spPr>
          <a:xfrm>
            <a:off x="8362950" y="4483100"/>
            <a:ext cx="1462087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 2 · SSO/SCIM</a:t>
            </a:r>
            <a:endParaRPr lang="en-US" sz="900" dirty="0"/>
          </a:p>
        </p:txBody>
      </p:sp>
      <p:sp>
        <p:nvSpPr>
          <p:cNvPr id="23" name="Text 22" descr=""/>
          <p:cNvSpPr/>
          <p:nvPr/>
        </p:nvSpPr>
        <p:spPr>
          <a:xfrm>
            <a:off x="8362950" y="4775200"/>
            <a:ext cx="1435894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Retention controls</a:t>
            </a:r>
            <a:endParaRPr lang="en-US" sz="900" dirty="0"/>
          </a:p>
        </p:txBody>
      </p:sp>
      <p:sp>
        <p:nvSpPr>
          <p:cNvPr id="24" name="Text 23" descr=""/>
          <p:cNvSpPr/>
          <p:nvPr/>
        </p:nvSpPr>
        <p:spPr>
          <a:xfrm>
            <a:off x="8362950" y="5067300"/>
            <a:ext cx="1297087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D3CF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support</a:t>
            </a:r>
            <a:endParaRPr lang="en-US" sz="900" dirty="0"/>
          </a:p>
        </p:txBody>
      </p:sp>
      <p:sp>
        <p:nvSpPr>
          <p:cNvPr id="25" name="Text 24" descr=""/>
          <p:cNvSpPr/>
          <p:nvPr/>
        </p:nvSpPr>
        <p:spPr>
          <a:xfrm>
            <a:off x="609600" y="6464300"/>
            <a:ext cx="90874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07 / 09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610870"/>
            <a:ext cx="242768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spc="399" kern="0" dirty="0">
                <a:solidFill>
                  <a:srgbClr val="9D8B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ROLLOUT TIMELINE</a:t>
            </a:r>
            <a:endParaRPr lang="en-US" sz="950" dirty="0"/>
          </a:p>
        </p:txBody>
      </p:sp>
      <p:sp>
        <p:nvSpPr>
          <p:cNvPr id="3" name="Text 2" descr=""/>
          <p:cNvSpPr/>
          <p:nvPr/>
        </p:nvSpPr>
        <p:spPr>
          <a:xfrm>
            <a:off x="609600" y="805180"/>
            <a:ext cx="4071541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96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From beta to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609600" y="1579880"/>
            <a:ext cx="3760093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96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everywhere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3912493" y="1579880"/>
            <a:ext cx="4715867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760"/>
              </a:lnSpc>
              <a:buNone/>
            </a:pPr>
            <a:r>
              <a:rPr lang="en-US" sz="4800" b="1" spc="-96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 in one quarter.</a:t>
            </a:r>
            <a:endParaRPr lang="en-US" sz="4800" dirty="0"/>
          </a:p>
        </p:txBody>
      </p:sp>
      <p:sp>
        <p:nvSpPr>
          <p:cNvPr id="6" name="Text 5" descr=""/>
          <p:cNvSpPr/>
          <p:nvPr/>
        </p:nvSpPr>
        <p:spPr>
          <a:xfrm>
            <a:off x="609600" y="2555240"/>
            <a:ext cx="887214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b="1" spc="84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NOW</a:t>
            </a:r>
            <a:endParaRPr lang="en-US" sz="1400" dirty="0"/>
          </a:p>
        </p:txBody>
      </p:sp>
      <p:sp>
        <p:nvSpPr>
          <p:cNvPr id="7" name="Text 6" descr=""/>
          <p:cNvSpPr/>
          <p:nvPr/>
        </p:nvSpPr>
        <p:spPr>
          <a:xfrm>
            <a:off x="609600" y="3366770"/>
            <a:ext cx="1723529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3EFE6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Private Beta</a:t>
            </a:r>
            <a:endParaRPr lang="en-US" sz="1700" dirty="0"/>
          </a:p>
        </p:txBody>
      </p:sp>
      <p:sp>
        <p:nvSpPr>
          <p:cNvPr id="8" name="Text 7" descr=""/>
          <p:cNvSpPr/>
          <p:nvPr/>
        </p:nvSpPr>
        <p:spPr>
          <a:xfrm>
            <a:off x="609600" y="3727450"/>
            <a:ext cx="2635349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500 hand-picked teams stress-testing 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609600" y="3908425"/>
            <a:ext cx="2162373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Recap and Action Router.</a:t>
            </a:r>
            <a:endParaRPr lang="en-US" sz="950" dirty="0"/>
          </a:p>
        </p:txBody>
      </p:sp>
      <p:sp>
        <p:nvSpPr>
          <p:cNvPr id="10" name="Text 9" descr=""/>
          <p:cNvSpPr/>
          <p:nvPr/>
        </p:nvSpPr>
        <p:spPr>
          <a:xfrm>
            <a:off x="3505200" y="2555240"/>
            <a:ext cx="871141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b="1" spc="84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MAR</a:t>
            </a:r>
            <a:endParaRPr lang="en-US" sz="1400" dirty="0"/>
          </a:p>
        </p:txBody>
      </p:sp>
      <p:sp>
        <p:nvSpPr>
          <p:cNvPr id="11" name="Text 10" descr=""/>
          <p:cNvSpPr/>
          <p:nvPr/>
        </p:nvSpPr>
        <p:spPr>
          <a:xfrm>
            <a:off x="3505200" y="3366770"/>
            <a:ext cx="1541959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3EFE6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Open Beta</a:t>
            </a:r>
            <a:endParaRPr lang="en-US" sz="1700" dirty="0"/>
          </a:p>
        </p:txBody>
      </p:sp>
      <p:sp>
        <p:nvSpPr>
          <p:cNvPr id="12" name="Text 11" descr=""/>
          <p:cNvSpPr/>
          <p:nvPr/>
        </p:nvSpPr>
        <p:spPr>
          <a:xfrm>
            <a:off x="3505200" y="3727450"/>
            <a:ext cx="2545457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Waitlist opens to all Pro workspaces. 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3505200" y="3908425"/>
            <a:ext cx="158244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Anything ships.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6400800" y="2555240"/>
            <a:ext cx="856952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b="1" spc="84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MAY</a:t>
            </a:r>
            <a:endParaRPr lang="en-US" sz="1400" dirty="0"/>
          </a:p>
        </p:txBody>
      </p:sp>
      <p:sp>
        <p:nvSpPr>
          <p:cNvPr id="15" name="Text 14" descr=""/>
          <p:cNvSpPr/>
          <p:nvPr/>
        </p:nvSpPr>
        <p:spPr>
          <a:xfrm>
            <a:off x="6400800" y="3366770"/>
            <a:ext cx="2448024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3EFE6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General Availability</a:t>
            </a:r>
            <a:endParaRPr lang="en-US" sz="1700" dirty="0"/>
          </a:p>
        </p:txBody>
      </p:sp>
      <p:sp>
        <p:nvSpPr>
          <p:cNvPr id="16" name="Text 15" descr=""/>
          <p:cNvSpPr/>
          <p:nvPr/>
        </p:nvSpPr>
        <p:spPr>
          <a:xfrm>
            <a:off x="6400800" y="3727450"/>
            <a:ext cx="2338586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Relay switches on for every plan, </a:t>
            </a:r>
            <a:endParaRPr lang="en-US" sz="950" dirty="0"/>
          </a:p>
        </p:txBody>
      </p:sp>
      <p:sp>
        <p:nvSpPr>
          <p:cNvPr id="17" name="Text 16" descr=""/>
          <p:cNvSpPr/>
          <p:nvPr/>
        </p:nvSpPr>
        <p:spPr>
          <a:xfrm>
            <a:off x="6400800" y="3908425"/>
            <a:ext cx="1766788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default across the app.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9296400" y="2555240"/>
            <a:ext cx="706834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b="1" spc="84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Q3</a:t>
            </a:r>
            <a:endParaRPr lang="en-US" sz="1400" dirty="0"/>
          </a:p>
        </p:txBody>
      </p:sp>
      <p:sp>
        <p:nvSpPr>
          <p:cNvPr id="19" name="Text 18" descr=""/>
          <p:cNvSpPr/>
          <p:nvPr/>
        </p:nvSpPr>
        <p:spPr>
          <a:xfrm>
            <a:off x="9296400" y="3366770"/>
            <a:ext cx="1345902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3EFE6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Platform</a:t>
            </a:r>
            <a:endParaRPr lang="en-US" sz="1700" dirty="0"/>
          </a:p>
        </p:txBody>
      </p:sp>
      <p:sp>
        <p:nvSpPr>
          <p:cNvPr id="20" name="Text 19" descr=""/>
          <p:cNvSpPr/>
          <p:nvPr/>
        </p:nvSpPr>
        <p:spPr>
          <a:xfrm>
            <a:off x="9296400" y="3727450"/>
            <a:ext cx="2585144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Integrations API + Enterprise controls </a:t>
            </a:r>
            <a:endParaRPr lang="en-US" sz="950" dirty="0"/>
          </a:p>
        </p:txBody>
      </p:sp>
      <p:sp>
        <p:nvSpPr>
          <p:cNvPr id="21" name="Text 20" descr=""/>
          <p:cNvSpPr/>
          <p:nvPr/>
        </p:nvSpPr>
        <p:spPr>
          <a:xfrm>
            <a:off x="9296400" y="3908425"/>
            <a:ext cx="1573411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A9A6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data residency.</a:t>
            </a:r>
            <a:endParaRPr lang="en-US" sz="950" dirty="0"/>
          </a:p>
        </p:txBody>
      </p:sp>
      <p:sp>
        <p:nvSpPr>
          <p:cNvPr id="22" name="Text 21" descr=""/>
          <p:cNvSpPr/>
          <p:nvPr/>
        </p:nvSpPr>
        <p:spPr>
          <a:xfrm>
            <a:off x="609600" y="6464300"/>
            <a:ext cx="91529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08 / 09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09600" y="2308962"/>
            <a:ext cx="8838208" cy="9422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040"/>
              </a:lnSpc>
              <a:buNone/>
            </a:pPr>
            <a:r>
              <a:rPr lang="en-US" sz="8000" b="1" spc="-320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taking notes.</a:t>
            </a:r>
            <a:endParaRPr lang="en-US" sz="8000" dirty="0"/>
          </a:p>
        </p:txBody>
      </p:sp>
      <p:sp>
        <p:nvSpPr>
          <p:cNvPr id="3" name="Text 2" descr=""/>
          <p:cNvSpPr/>
          <p:nvPr/>
        </p:nvSpPr>
        <p:spPr>
          <a:xfrm>
            <a:off x="609600" y="3203022"/>
            <a:ext cx="2785963" cy="9422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040"/>
              </a:lnSpc>
              <a:buNone/>
            </a:pPr>
            <a:r>
              <a:rPr lang="en-US" sz="8000" b="1" spc="-320" kern="0" dirty="0">
                <a:solidFill>
                  <a:srgbClr val="3EE0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Start</a:t>
            </a:r>
            <a:endParaRPr lang="en-US" sz="8000" dirty="0"/>
          </a:p>
        </p:txBody>
      </p:sp>
      <p:sp>
        <p:nvSpPr>
          <p:cNvPr id="4" name="Text 3" descr=""/>
          <p:cNvSpPr/>
          <p:nvPr/>
        </p:nvSpPr>
        <p:spPr>
          <a:xfrm>
            <a:off x="2938363" y="3203022"/>
            <a:ext cx="4618831" cy="9422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040"/>
              </a:lnSpc>
              <a:buNone/>
            </a:pPr>
            <a:r>
              <a:rPr lang="en-US" sz="8000" b="1" spc="-320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 shipping</a:t>
            </a:r>
            <a:endParaRPr lang="en-US" sz="8000" dirty="0"/>
          </a:p>
        </p:txBody>
      </p:sp>
      <p:sp>
        <p:nvSpPr>
          <p:cNvPr id="5" name="Text 4" descr=""/>
          <p:cNvSpPr/>
          <p:nvPr/>
        </p:nvSpPr>
        <p:spPr>
          <a:xfrm>
            <a:off x="609600" y="4097082"/>
            <a:ext cx="5036344" cy="9422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040"/>
              </a:lnSpc>
              <a:buNone/>
            </a:pPr>
            <a:r>
              <a:rPr lang="en-US" sz="8000" b="1" spc="-320" kern="0" dirty="0">
                <a:solidFill>
                  <a:srgbClr val="F3EFE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decisions.</a:t>
            </a:r>
            <a:endParaRPr lang="en-US" sz="8000" dirty="0"/>
          </a:p>
        </p:txBody>
      </p:sp>
      <p:sp>
        <p:nvSpPr>
          <p:cNvPr id="6" name="Text 5" descr=""/>
          <p:cNvSpPr/>
          <p:nvPr/>
        </p:nvSpPr>
        <p:spPr>
          <a:xfrm>
            <a:off x="635000" y="4826000"/>
            <a:ext cx="530304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CFCB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Relay is live in beta today. Flip it on in your workspace </a:t>
            </a:r>
            <a:endParaRPr lang="en-US" sz="1500" dirty="0"/>
          </a:p>
        </p:txBody>
      </p:sp>
      <p:sp>
        <p:nvSpPr>
          <p:cNvPr id="7" name="Text 6" descr=""/>
          <p:cNvSpPr/>
          <p:nvPr/>
        </p:nvSpPr>
        <p:spPr>
          <a:xfrm>
            <a:off x="635000" y="5054600"/>
            <a:ext cx="331747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CFCB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never lose a meeting again.</a:t>
            </a:r>
            <a:endParaRPr lang="en-US" sz="1500" dirty="0"/>
          </a:p>
        </p:txBody>
      </p:sp>
      <p:sp>
        <p:nvSpPr>
          <p:cNvPr id="8" name="Text 7" descr=""/>
          <p:cNvSpPr/>
          <p:nvPr/>
        </p:nvSpPr>
        <p:spPr>
          <a:xfrm>
            <a:off x="9362976" y="5093970"/>
            <a:ext cx="2219424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2040"/>
              </a:lnSpc>
              <a:buNone/>
            </a:pPr>
            <a:r>
              <a:rPr lang="en-US" sz="1700" dirty="0">
                <a:solidFill>
                  <a:srgbClr val="9D8BFF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relay.app/launch</a:t>
            </a:r>
            <a:endParaRPr lang="en-US" sz="1700" dirty="0"/>
          </a:p>
        </p:txBody>
      </p:sp>
      <p:sp>
        <p:nvSpPr>
          <p:cNvPr id="9" name="Text 8" descr=""/>
          <p:cNvSpPr/>
          <p:nvPr/>
        </p:nvSpPr>
        <p:spPr>
          <a:xfrm>
            <a:off x="609600" y="6464300"/>
            <a:ext cx="135503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© 2025 RELAY</a:t>
            </a:r>
            <a:endParaRPr lang="en-US" sz="750" dirty="0"/>
          </a:p>
        </p:txBody>
      </p:sp>
      <p:sp>
        <p:nvSpPr>
          <p:cNvPr id="10" name="Text 9" descr=""/>
          <p:cNvSpPr/>
          <p:nvPr/>
        </p:nvSpPr>
        <p:spPr>
          <a:xfrm>
            <a:off x="11123215" y="6464300"/>
            <a:ext cx="91638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8A90A8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09 / 09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5efab4fb32c50dcc6f2e27b9f84b3f130d1924913ee910ca815fc0ec86eb211c</vt:lpwstr>
  </property>
  <property fmtid="{D5CDD505-2E9C-101B-9397-08002B2CF9AE}" pid="3" name="EZdocPolicyVersion">
    <vt:lpwstr>layered-v2</vt:lpwstr>
  </property>
  <property fmtid="{D5CDD505-2E9C-101B-9397-08002B2CF9AE}" pid="4" name="EZdocExactFonts">
    <vt:i4>4</vt:i4>
  </property>
  <property fmtid="{D5CDD505-2E9C-101B-9397-08002B2CF9AE}" pid="5" name="EZdocSubstitutedFonts">
    <vt:i4>0</vt:i4>
  </property>
</Properties>
</file>