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Default xmlns="http://schemas.openxmlformats.org/package/2006/content-types" Extension="fntdata" ContentType="application/x-fontdata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Relationship Id="rIdEzdocProvenance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0" autoCompressPictures="0" embedTrueType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embeddedFontLst xmlns:p="http://schemas.openxmlformats.org/presentationml/2006/main" xmlns:r="http://schemas.openxmlformats.org/officeDocument/2006/relationships">
    <p:embeddedFont>
      <p:font typeface="Fraunces"/>
      <p:regular r:id="rId17"/>
    </p:embeddedFont>
    <p:embeddedFont>
      <p:font typeface="Fraunces Black"/>
      <p:regular r:id="rId18"/>
    </p:embeddedFont>
    <p:embeddedFont>
      <p:font typeface="Fraunces Medium"/>
      <p:regular r:id="rId19"/>
    </p:embeddedFont>
    <p:embeddedFont>
      <p:font typeface="Fraunces SemiBold"/>
      <p:regular r:id="rId20"/>
    </p:embeddedFont>
    <p:embeddedFont>
      <p:font typeface="Space Grotesk"/>
      <p:regular r:id="rId21"/>
      <p:bold r:id="rId22"/>
    </p:embeddedFont>
    <p:embeddedFont>
      <p:font typeface="Space Grotesk SemiBold"/>
      <p:regular r:id="rId23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xmlns="http://schemas.openxmlformats.org/package/2006/relationships" Id="rId17" Type="http://schemas.openxmlformats.org/officeDocument/2006/relationships/font" Target="fonts/ezdoc-fraunces-400-normal.fntdata"/><Relationship xmlns="http://schemas.openxmlformats.org/package/2006/relationships" Id="rId18" Type="http://schemas.openxmlformats.org/officeDocument/2006/relationships/font" Target="fonts/ezdoc-fraunces-900-normal.fntdata"/><Relationship xmlns="http://schemas.openxmlformats.org/package/2006/relationships" Id="rId19" Type="http://schemas.openxmlformats.org/officeDocument/2006/relationships/font" Target="fonts/ezdoc-fraunces-500-normal.fntdata"/><Relationship xmlns="http://schemas.openxmlformats.org/package/2006/relationships" Id="rId20" Type="http://schemas.openxmlformats.org/officeDocument/2006/relationships/font" Target="fonts/ezdoc-fraunces-600-normal.fntdata"/><Relationship xmlns="http://schemas.openxmlformats.org/package/2006/relationships" Id="rId21" Type="http://schemas.openxmlformats.org/officeDocument/2006/relationships/font" Target="fonts/ezdoc-space-grotesk-400-normal.fntdata"/><Relationship xmlns="http://schemas.openxmlformats.org/package/2006/relationships" Id="rId22" Type="http://schemas.openxmlformats.org/officeDocument/2006/relationships/font" Target="fonts/ezdoc-space-grotesk-700-normal.fntdata"/><Relationship xmlns="http://schemas.openxmlformats.org/package/2006/relationships" Id="rId23" Type="http://schemas.openxmlformats.org/officeDocument/2006/relationships/font" Target="fonts/ezdoc-space-grotesk-600-normal.fntdata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-image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0-image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Slide-2-image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Slide-3-image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Slide-4-image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Slide-5-image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Slide-6-image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Slide-7-image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Slide-8-image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Slide-9-image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1" descr=""/>
          <p:cNvSpPr/>
          <p:nvPr/>
        </p:nvSpPr>
        <p:spPr>
          <a:xfrm>
            <a:off x="584200" y="1916430"/>
            <a:ext cx="3797498" cy="12192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960"/>
              </a:lnSpc>
              <a:buNone/>
            </a:pPr>
            <a:r>
              <a:rPr lang="en-US" sz="800" spc="272" kern="0" dirty="0">
                <a:solidFill>
                  <a:srgbClr val="E0964A"/>
                </a:solidFill>
                <a:latin typeface="Space Grotesk SemiBold" pitchFamily="34" charset="0"/>
                <a:ea typeface="Space Grotesk SemiBold" pitchFamily="34" charset="-122"/>
                <a:cs typeface="Space Grotesk SemiBold" pitchFamily="34" charset="-120"/>
              </a:rPr>
              <a:t>BRAND REFRESH · CONFIDENTIAL PROPOSAL</a:t>
            </a:r>
            <a:endParaRPr lang="en-US" sz="800" dirty="0"/>
          </a:p>
        </p:txBody>
      </p:sp>
      <p:sp>
        <p:nvSpPr>
          <p:cNvPr id="3" name="Text 2" descr=""/>
          <p:cNvSpPr/>
          <p:nvPr/>
        </p:nvSpPr>
        <p:spPr>
          <a:xfrm>
            <a:off x="558800" y="2283714"/>
            <a:ext cx="3494286" cy="87858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6600"/>
              </a:lnSpc>
              <a:buNone/>
            </a:pPr>
            <a:r>
              <a:rPr lang="en-US" sz="7500" spc="-225" kern="0" dirty="0">
                <a:solidFill>
                  <a:srgbClr val="F5ECDD"/>
                </a:solidFill>
                <a:latin typeface="Fraunces Black" pitchFamily="34" charset="0"/>
                <a:ea typeface="Fraunces Black" pitchFamily="34" charset="-122"/>
                <a:cs typeface="Fraunces Black" pitchFamily="34" charset="-120"/>
              </a:rPr>
              <a:t>Pour a</a:t>
            </a:r>
            <a:endParaRPr lang="en-US" sz="7500" dirty="0"/>
          </a:p>
        </p:txBody>
      </p:sp>
      <p:sp>
        <p:nvSpPr>
          <p:cNvPr id="4" name="Text 3" descr=""/>
          <p:cNvSpPr/>
          <p:nvPr/>
        </p:nvSpPr>
        <p:spPr>
          <a:xfrm>
            <a:off x="558800" y="3121914"/>
            <a:ext cx="2397522" cy="87858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6600"/>
              </a:lnSpc>
              <a:buNone/>
            </a:pPr>
            <a:r>
              <a:rPr lang="en-US" sz="7500" spc="-225" kern="0" dirty="0">
                <a:solidFill>
                  <a:srgbClr val="F5ECDD"/>
                </a:solidFill>
                <a:latin typeface="Fraunces Black" pitchFamily="34" charset="0"/>
                <a:ea typeface="Fraunces Black" pitchFamily="34" charset="-122"/>
                <a:cs typeface="Fraunces Black" pitchFamily="34" charset="-120"/>
              </a:rPr>
              <a:t>new</a:t>
            </a:r>
            <a:endParaRPr lang="en-US" sz="7500" dirty="0"/>
          </a:p>
        </p:txBody>
      </p:sp>
      <p:sp>
        <p:nvSpPr>
          <p:cNvPr id="5" name="Text 4" descr=""/>
          <p:cNvSpPr/>
          <p:nvPr/>
        </p:nvSpPr>
        <p:spPr>
          <a:xfrm>
            <a:off x="558800" y="3960114"/>
            <a:ext cx="3875782" cy="87858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6600"/>
              </a:lnSpc>
              <a:buNone/>
            </a:pPr>
            <a:r>
              <a:rPr lang="en-US" sz="7500" i="1" spc="-225" kern="0" dirty="0">
                <a:solidFill>
                  <a:srgbClr val="C1622D"/>
                </a:solidFill>
                <a:latin typeface="Fraunces Medium" pitchFamily="34" charset="0"/>
                <a:ea typeface="Fraunces Medium" pitchFamily="34" charset="-122"/>
                <a:cs typeface="Fraunces Medium" pitchFamily="34" charset="-120"/>
              </a:rPr>
              <a:t>first sip.</a:t>
            </a:r>
            <a:endParaRPr lang="en-US" sz="7500" dirty="0"/>
          </a:p>
        </p:txBody>
      </p:sp>
      <p:sp>
        <p:nvSpPr>
          <p:cNvPr id="6" name="Text 5" descr=""/>
          <p:cNvSpPr/>
          <p:nvPr/>
        </p:nvSpPr>
        <p:spPr>
          <a:xfrm>
            <a:off x="584200" y="5035550"/>
            <a:ext cx="4141688" cy="21653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705"/>
              </a:lnSpc>
              <a:buNone/>
            </a:pPr>
            <a:r>
              <a:rPr lang="en-US" sz="1100" dirty="0">
                <a:solidFill>
                  <a:srgbClr val="B7AEA1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 xml:space="preserve">A complete brand refresh for a beloved regional coffee </a:t>
            </a:r>
            <a:endParaRPr lang="en-US" sz="1100" dirty="0"/>
          </a:p>
        </p:txBody>
      </p:sp>
      <p:sp>
        <p:nvSpPr>
          <p:cNvPr id="7" name="Text 6" descr=""/>
          <p:cNvSpPr/>
          <p:nvPr/>
        </p:nvSpPr>
        <p:spPr>
          <a:xfrm>
            <a:off x="584200" y="5252045"/>
            <a:ext cx="3966369" cy="21653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705"/>
              </a:lnSpc>
              <a:buNone/>
            </a:pPr>
            <a:r>
              <a:rPr lang="en-US" sz="1100" dirty="0">
                <a:solidFill>
                  <a:srgbClr val="B7AEA1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 xml:space="preserve">chain — from identity and packaging to the in-store </a:t>
            </a:r>
            <a:endParaRPr lang="en-US" sz="1100" dirty="0"/>
          </a:p>
        </p:txBody>
      </p:sp>
      <p:sp>
        <p:nvSpPr>
          <p:cNvPr id="8" name="Text 7" descr=""/>
          <p:cNvSpPr/>
          <p:nvPr/>
        </p:nvSpPr>
        <p:spPr>
          <a:xfrm>
            <a:off x="584200" y="5468541"/>
            <a:ext cx="3991074" cy="21653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705"/>
              </a:lnSpc>
              <a:buNone/>
            </a:pPr>
            <a:r>
              <a:rPr lang="en-US" sz="1100" dirty="0">
                <a:solidFill>
                  <a:srgbClr val="B7AEA1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 xml:space="preserve">experience. Eight weeks, one clear system, a warmer </a:t>
            </a:r>
            <a:endParaRPr lang="en-US" sz="1100" dirty="0"/>
          </a:p>
        </p:txBody>
      </p:sp>
      <p:sp>
        <p:nvSpPr>
          <p:cNvPr id="9" name="Text 8" descr=""/>
          <p:cNvSpPr/>
          <p:nvPr/>
        </p:nvSpPr>
        <p:spPr>
          <a:xfrm>
            <a:off x="584200" y="5685036"/>
            <a:ext cx="1091803" cy="21653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705"/>
              </a:lnSpc>
              <a:buNone/>
            </a:pPr>
            <a:r>
              <a:rPr lang="en-US" sz="1100" dirty="0">
                <a:solidFill>
                  <a:srgbClr val="B6ADA1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welcome.</a:t>
            </a:r>
            <a:endParaRPr lang="en-US" sz="1100" dirty="0"/>
          </a:p>
        </p:txBody>
      </p:sp>
      <p:sp>
        <p:nvSpPr>
          <p:cNvPr id="10" name="Text 9" descr=""/>
          <p:cNvSpPr/>
          <p:nvPr/>
        </p:nvSpPr>
        <p:spPr>
          <a:xfrm>
            <a:off x="10308927" y="4730750"/>
            <a:ext cx="1298873" cy="20955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r">
              <a:lnSpc>
                <a:spcPts val="1650"/>
              </a:lnSpc>
              <a:buNone/>
            </a:pPr>
            <a:r>
              <a:rPr lang="en-US" sz="750" spc="120" kern="0" dirty="0">
                <a:solidFill>
                  <a:srgbClr val="8C8074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PREPARED FOR</a:t>
            </a:r>
            <a:endParaRPr lang="en-US" sz="750" dirty="0"/>
          </a:p>
        </p:txBody>
      </p:sp>
      <p:sp>
        <p:nvSpPr>
          <p:cNvPr id="11" name="Text 10" descr=""/>
          <p:cNvSpPr/>
          <p:nvPr/>
        </p:nvSpPr>
        <p:spPr>
          <a:xfrm>
            <a:off x="9755683" y="4940300"/>
            <a:ext cx="1852116" cy="20955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r">
              <a:lnSpc>
                <a:spcPts val="1650"/>
              </a:lnSpc>
              <a:buNone/>
            </a:pPr>
            <a:r>
              <a:rPr lang="en-US" sz="750" spc="120" kern="0" dirty="0">
                <a:solidFill>
                  <a:srgbClr val="F5ECDD"/>
                </a:solidFill>
                <a:latin typeface="Space Grotesk SemiBold" pitchFamily="34" charset="0"/>
                <a:ea typeface="Space Grotesk SemiBold" pitchFamily="34" charset="-122"/>
                <a:cs typeface="Space Grotesk SemiBold" pitchFamily="34" charset="-120"/>
              </a:rPr>
              <a:t>ALDERQUILL COFFEE CO.</a:t>
            </a:r>
            <a:endParaRPr lang="en-US" sz="750" dirty="0"/>
          </a:p>
        </p:txBody>
      </p:sp>
      <p:sp>
        <p:nvSpPr>
          <p:cNvPr id="12" name="Text 11" descr=""/>
          <p:cNvSpPr/>
          <p:nvPr/>
        </p:nvSpPr>
        <p:spPr>
          <a:xfrm>
            <a:off x="10379273" y="5149850"/>
            <a:ext cx="1228527" cy="20955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r">
              <a:lnSpc>
                <a:spcPts val="1650"/>
              </a:lnSpc>
              <a:buNone/>
            </a:pPr>
            <a:r>
              <a:rPr lang="en-US" sz="750" spc="120" kern="0" dirty="0">
                <a:solidFill>
                  <a:srgbClr val="8A7F74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PREPARED BY</a:t>
            </a:r>
            <a:endParaRPr lang="en-US" sz="750" dirty="0"/>
          </a:p>
        </p:txBody>
      </p:sp>
      <p:sp>
        <p:nvSpPr>
          <p:cNvPr id="13" name="Text 12" descr=""/>
          <p:cNvSpPr/>
          <p:nvPr/>
        </p:nvSpPr>
        <p:spPr>
          <a:xfrm>
            <a:off x="9915227" y="5359400"/>
            <a:ext cx="1692573" cy="20955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r">
              <a:lnSpc>
                <a:spcPts val="1650"/>
              </a:lnSpc>
              <a:buNone/>
            </a:pPr>
            <a:r>
              <a:rPr lang="en-US" sz="750" spc="120" kern="0" dirty="0">
                <a:solidFill>
                  <a:srgbClr val="F5ECDD"/>
                </a:solidFill>
                <a:latin typeface="Space Grotesk SemiBold" pitchFamily="34" charset="0"/>
                <a:ea typeface="Space Grotesk SemiBold" pitchFamily="34" charset="-122"/>
                <a:cs typeface="Space Grotesk SemiBold" pitchFamily="34" charset="-120"/>
              </a:rPr>
              <a:t>ROAST &amp; RISE STUDIO</a:t>
            </a:r>
            <a:endParaRPr lang="en-US" sz="750" dirty="0"/>
          </a:p>
        </p:txBody>
      </p:sp>
      <p:sp>
        <p:nvSpPr>
          <p:cNvPr id="14" name="Text 13" descr=""/>
          <p:cNvSpPr/>
          <p:nvPr/>
        </p:nvSpPr>
        <p:spPr>
          <a:xfrm>
            <a:off x="571500" y="6471920"/>
            <a:ext cx="1641376" cy="10668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840"/>
              </a:lnSpc>
              <a:buNone/>
            </a:pPr>
            <a:r>
              <a:rPr lang="en-US" sz="700" spc="126" kern="0" dirty="0">
                <a:solidFill>
                  <a:srgbClr val="787067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ROAST &amp; RISE STUDIO</a:t>
            </a:r>
            <a:endParaRPr lang="en-US" sz="700" dirty="0"/>
          </a:p>
        </p:txBody>
      </p:sp>
      <p:sp>
        <p:nvSpPr>
          <p:cNvPr id="15" name="Text 14" descr=""/>
          <p:cNvSpPr/>
          <p:nvPr/>
        </p:nvSpPr>
        <p:spPr>
          <a:xfrm>
            <a:off x="11209337" y="6471920"/>
            <a:ext cx="868362" cy="10668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840"/>
              </a:lnSpc>
              <a:buNone/>
            </a:pPr>
            <a:r>
              <a:rPr lang="en-US" sz="700" spc="126" kern="0" dirty="0">
                <a:solidFill>
                  <a:srgbClr val="7B7268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01 / 10</a:t>
            </a:r>
            <a:endParaRPr lang="en-US" sz="7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1" descr=""/>
          <p:cNvSpPr/>
          <p:nvPr/>
        </p:nvSpPr>
        <p:spPr>
          <a:xfrm>
            <a:off x="8668940" y="2297430"/>
            <a:ext cx="2938859" cy="12192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r">
              <a:lnSpc>
                <a:spcPts val="960"/>
              </a:lnSpc>
              <a:buNone/>
            </a:pPr>
            <a:r>
              <a:rPr lang="en-US" sz="800" spc="272" kern="0" dirty="0">
                <a:solidFill>
                  <a:srgbClr val="E0964A"/>
                </a:solidFill>
                <a:latin typeface="Space Grotesk SemiBold" pitchFamily="34" charset="0"/>
                <a:ea typeface="Space Grotesk SemiBold" pitchFamily="34" charset="-122"/>
                <a:cs typeface="Space Grotesk SemiBold" pitchFamily="34" charset="-120"/>
              </a:rPr>
              <a:t>LET'S BUILD THE NEXT CHAPTER</a:t>
            </a:r>
            <a:endParaRPr lang="en-US" sz="800" dirty="0"/>
          </a:p>
        </p:txBody>
      </p:sp>
      <p:sp>
        <p:nvSpPr>
          <p:cNvPr id="3" name="Text 2" descr=""/>
          <p:cNvSpPr/>
          <p:nvPr/>
        </p:nvSpPr>
        <p:spPr>
          <a:xfrm>
            <a:off x="6099175" y="2646553"/>
            <a:ext cx="5508625" cy="782447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r">
              <a:lnSpc>
                <a:spcPts val="5940"/>
              </a:lnSpc>
              <a:buNone/>
            </a:pPr>
            <a:r>
              <a:rPr lang="en-US" sz="6600" spc="-198" kern="0" dirty="0">
                <a:solidFill>
                  <a:srgbClr val="F5ECDD"/>
                </a:solidFill>
                <a:latin typeface="Fraunces Black" pitchFamily="34" charset="0"/>
                <a:ea typeface="Fraunces Black" pitchFamily="34" charset="-122"/>
                <a:cs typeface="Fraunces Black" pitchFamily="34" charset="-120"/>
              </a:rPr>
              <a:t>Same beans.</a:t>
            </a:r>
            <a:endParaRPr lang="en-US" sz="6600" dirty="0"/>
          </a:p>
        </p:txBody>
      </p:sp>
      <p:sp>
        <p:nvSpPr>
          <p:cNvPr id="4" name="Text 3" descr=""/>
          <p:cNvSpPr/>
          <p:nvPr/>
        </p:nvSpPr>
        <p:spPr>
          <a:xfrm>
            <a:off x="5996483" y="3400913"/>
            <a:ext cx="5611316" cy="782447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r">
              <a:lnSpc>
                <a:spcPts val="5940"/>
              </a:lnSpc>
              <a:buNone/>
            </a:pPr>
            <a:r>
              <a:rPr lang="en-US" sz="6600" i="1" spc="-198" kern="0" dirty="0">
                <a:solidFill>
                  <a:srgbClr val="C1622D"/>
                </a:solidFill>
                <a:latin typeface="Fraunces Medium" pitchFamily="34" charset="0"/>
                <a:ea typeface="Fraunces Medium" pitchFamily="34" charset="-122"/>
                <a:cs typeface="Fraunces Medium" pitchFamily="34" charset="-120"/>
              </a:rPr>
              <a:t>Bolder brand.</a:t>
            </a:r>
            <a:endParaRPr lang="en-US" sz="6600" dirty="0"/>
          </a:p>
        </p:txBody>
      </p:sp>
      <p:sp>
        <p:nvSpPr>
          <p:cNvPr id="5" name="Text 4" descr=""/>
          <p:cNvSpPr/>
          <p:nvPr/>
        </p:nvSpPr>
        <p:spPr>
          <a:xfrm>
            <a:off x="9251751" y="5219700"/>
            <a:ext cx="2356048" cy="2413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r">
              <a:lnSpc>
                <a:spcPts val="1900"/>
              </a:lnSpc>
              <a:buNone/>
            </a:pPr>
            <a:r>
              <a:rPr lang="en-US" sz="1000" dirty="0">
                <a:solidFill>
                  <a:srgbClr val="B5AB9E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Nadia Owusu · Creative Director</a:t>
            </a:r>
            <a:endParaRPr lang="en-US" sz="1000" dirty="0"/>
          </a:p>
        </p:txBody>
      </p:sp>
      <p:sp>
        <p:nvSpPr>
          <p:cNvPr id="6" name="Text 5" descr=""/>
          <p:cNvSpPr/>
          <p:nvPr/>
        </p:nvSpPr>
        <p:spPr>
          <a:xfrm>
            <a:off x="8424366" y="5461000"/>
            <a:ext cx="2120801" cy="2413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r">
              <a:lnSpc>
                <a:spcPts val="1900"/>
              </a:lnSpc>
              <a:buNone/>
            </a:pPr>
            <a:r>
              <a:rPr lang="en-US" sz="1000" dirty="0">
                <a:solidFill>
                  <a:srgbClr val="E8D4B0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nadia@roastandrise.studio</a:t>
            </a:r>
            <a:endParaRPr lang="en-US" sz="1000" dirty="0"/>
          </a:p>
        </p:txBody>
      </p:sp>
      <p:sp>
        <p:nvSpPr>
          <p:cNvPr id="7" name="Text 6" descr=""/>
          <p:cNvSpPr/>
          <p:nvPr/>
        </p:nvSpPr>
        <p:spPr>
          <a:xfrm>
            <a:off x="10087967" y="5461000"/>
            <a:ext cx="1519833" cy="2413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r">
              <a:lnSpc>
                <a:spcPts val="1900"/>
              </a:lnSpc>
              <a:buNone/>
            </a:pPr>
            <a:r>
              <a:rPr lang="en-US" sz="1000" dirty="0">
                <a:solidFill>
                  <a:srgbClr val="B5AB9E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 xml:space="preserve"> · +1 503 555 0147</a:t>
            </a:r>
            <a:endParaRPr lang="en-US" sz="1000" dirty="0"/>
          </a:p>
        </p:txBody>
      </p:sp>
      <p:sp>
        <p:nvSpPr>
          <p:cNvPr id="8" name="Text 7" descr=""/>
          <p:cNvSpPr/>
          <p:nvPr/>
        </p:nvSpPr>
        <p:spPr>
          <a:xfrm>
            <a:off x="9952335" y="5702300"/>
            <a:ext cx="1655465" cy="2413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r">
              <a:lnSpc>
                <a:spcPts val="1900"/>
              </a:lnSpc>
              <a:buNone/>
            </a:pPr>
            <a:r>
              <a:rPr lang="en-US" sz="1000" dirty="0">
                <a:solidFill>
                  <a:srgbClr val="B5AB9E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roastandrise.studio</a:t>
            </a:r>
            <a:endParaRPr lang="en-US" sz="1000" dirty="0"/>
          </a:p>
        </p:txBody>
      </p:sp>
      <p:sp>
        <p:nvSpPr>
          <p:cNvPr id="9" name="Text 8" descr=""/>
          <p:cNvSpPr/>
          <p:nvPr/>
        </p:nvSpPr>
        <p:spPr>
          <a:xfrm>
            <a:off x="571500" y="6471920"/>
            <a:ext cx="3170237" cy="10668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840"/>
              </a:lnSpc>
              <a:buNone/>
            </a:pPr>
            <a:r>
              <a:rPr lang="en-US" sz="700" spc="126" kern="0" dirty="0">
                <a:solidFill>
                  <a:srgbClr val="8A7B6C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ROAST &amp; RISE STUDIO · PROPOSAL VALID 30 DAYS</a:t>
            </a:r>
            <a:endParaRPr lang="en-US" sz="700" dirty="0"/>
          </a:p>
        </p:txBody>
      </p:sp>
      <p:sp>
        <p:nvSpPr>
          <p:cNvPr id="10" name="Text 9" descr=""/>
          <p:cNvSpPr/>
          <p:nvPr/>
        </p:nvSpPr>
        <p:spPr>
          <a:xfrm>
            <a:off x="11209337" y="6471920"/>
            <a:ext cx="868362" cy="10668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840"/>
              </a:lnSpc>
              <a:buNone/>
            </a:pPr>
            <a:r>
              <a:rPr lang="en-US" sz="700" spc="126" kern="0" dirty="0">
                <a:solidFill>
                  <a:srgbClr val="7D7368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10 / 10</a:t>
            </a:r>
            <a:endParaRPr lang="en-US" sz="7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1" descr=""/>
          <p:cNvSpPr/>
          <p:nvPr/>
        </p:nvSpPr>
        <p:spPr>
          <a:xfrm>
            <a:off x="571500" y="709930"/>
            <a:ext cx="2053530" cy="12192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960"/>
              </a:lnSpc>
              <a:buNone/>
            </a:pPr>
            <a:r>
              <a:rPr lang="en-US" sz="800" spc="272" kern="0" dirty="0">
                <a:solidFill>
                  <a:srgbClr val="C1622D"/>
                </a:solidFill>
                <a:latin typeface="Space Grotesk SemiBold" pitchFamily="34" charset="0"/>
                <a:ea typeface="Space Grotesk SemiBold" pitchFamily="34" charset="-122"/>
                <a:cs typeface="Space Grotesk SemiBold" pitchFamily="34" charset="-120"/>
              </a:rPr>
              <a:t>01 — THE OBJECTIVE</a:t>
            </a:r>
            <a:endParaRPr lang="en-US" sz="800" dirty="0"/>
          </a:p>
        </p:txBody>
      </p:sp>
      <p:sp>
        <p:nvSpPr>
          <p:cNvPr id="3" name="Text 2" descr=""/>
          <p:cNvSpPr/>
          <p:nvPr/>
        </p:nvSpPr>
        <p:spPr>
          <a:xfrm>
            <a:off x="546100" y="1152154"/>
            <a:ext cx="4556819" cy="60044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4704"/>
              </a:lnSpc>
              <a:buNone/>
            </a:pPr>
            <a:r>
              <a:rPr lang="en-US" sz="4800" spc="-96" kern="0" dirty="0">
                <a:solidFill>
                  <a:srgbClr val="2B1A10"/>
                </a:solidFill>
                <a:latin typeface="Fraunces Black" pitchFamily="34" charset="0"/>
                <a:ea typeface="Fraunces Black" pitchFamily="34" charset="-122"/>
                <a:cs typeface="Fraunces Black" pitchFamily="34" charset="-120"/>
              </a:rPr>
              <a:t>Loved locally.</a:t>
            </a:r>
            <a:endParaRPr lang="en-US" sz="4800" dirty="0"/>
          </a:p>
        </p:txBody>
      </p:sp>
      <p:sp>
        <p:nvSpPr>
          <p:cNvPr id="4" name="Text 3" descr=""/>
          <p:cNvSpPr/>
          <p:nvPr/>
        </p:nvSpPr>
        <p:spPr>
          <a:xfrm>
            <a:off x="546100" y="1749550"/>
            <a:ext cx="2495451" cy="60044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4704"/>
              </a:lnSpc>
              <a:buNone/>
            </a:pPr>
            <a:r>
              <a:rPr lang="en-US" sz="4800" spc="-96" kern="0" dirty="0">
                <a:solidFill>
                  <a:srgbClr val="2B1A10"/>
                </a:solidFill>
                <a:latin typeface="Fraunces Black" pitchFamily="34" charset="0"/>
                <a:ea typeface="Fraunces Black" pitchFamily="34" charset="-122"/>
                <a:cs typeface="Fraunces Black" pitchFamily="34" charset="-120"/>
              </a:rPr>
              <a:t>Blurry</a:t>
            </a:r>
            <a:endParaRPr lang="en-US" sz="4800" dirty="0"/>
          </a:p>
        </p:txBody>
      </p:sp>
      <p:sp>
        <p:nvSpPr>
          <p:cNvPr id="5" name="Text 4" descr=""/>
          <p:cNvSpPr/>
          <p:nvPr/>
        </p:nvSpPr>
        <p:spPr>
          <a:xfrm>
            <a:off x="546100" y="2346946"/>
            <a:ext cx="5088731" cy="60044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4704"/>
              </a:lnSpc>
              <a:buNone/>
            </a:pPr>
            <a:r>
              <a:rPr lang="en-US" sz="4800" i="1" spc="-96" kern="0" dirty="0">
                <a:solidFill>
                  <a:srgbClr val="C1622D"/>
                </a:solidFill>
                <a:latin typeface="Fraunces Medium" pitchFamily="34" charset="0"/>
                <a:ea typeface="Fraunces Medium" pitchFamily="34" charset="-122"/>
                <a:cs typeface="Fraunces Medium" pitchFamily="34" charset="-120"/>
              </a:rPr>
              <a:t>everywhere else.</a:t>
            </a:r>
            <a:endParaRPr lang="en-US" sz="4800" dirty="0"/>
          </a:p>
        </p:txBody>
      </p:sp>
      <p:sp>
        <p:nvSpPr>
          <p:cNvPr id="6" name="Text 5" descr=""/>
          <p:cNvSpPr/>
          <p:nvPr/>
        </p:nvSpPr>
        <p:spPr>
          <a:xfrm>
            <a:off x="571500" y="4083050"/>
            <a:ext cx="3621187" cy="22352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760"/>
              </a:lnSpc>
              <a:buNone/>
            </a:pPr>
            <a:r>
              <a:rPr lang="en-US" sz="1100" dirty="0">
                <a:solidFill>
                  <a:srgbClr val="5A4636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 xml:space="preserve">Alderquill has grown to 34 cafés on loyalty and </a:t>
            </a:r>
            <a:endParaRPr lang="en-US" sz="1100" dirty="0"/>
          </a:p>
        </p:txBody>
      </p:sp>
      <p:sp>
        <p:nvSpPr>
          <p:cNvPr id="7" name="Text 6" descr=""/>
          <p:cNvSpPr/>
          <p:nvPr/>
        </p:nvSpPr>
        <p:spPr>
          <a:xfrm>
            <a:off x="571500" y="4306491"/>
            <a:ext cx="3806031" cy="22352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760"/>
              </a:lnSpc>
              <a:buNone/>
            </a:pPr>
            <a:r>
              <a:rPr lang="en-US" sz="1100" dirty="0">
                <a:solidFill>
                  <a:srgbClr val="5A4636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 xml:space="preserve">great coffee — but the brand has drifted. Six logo </a:t>
            </a:r>
            <a:endParaRPr lang="en-US" sz="1100" dirty="0"/>
          </a:p>
        </p:txBody>
      </p:sp>
      <p:sp>
        <p:nvSpPr>
          <p:cNvPr id="8" name="Text 7" descr=""/>
          <p:cNvSpPr/>
          <p:nvPr/>
        </p:nvSpPr>
        <p:spPr>
          <a:xfrm>
            <a:off x="571500" y="4529931"/>
            <a:ext cx="3717429" cy="22352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760"/>
              </a:lnSpc>
              <a:buNone/>
            </a:pPr>
            <a:r>
              <a:rPr lang="en-US" sz="1100" dirty="0">
                <a:solidFill>
                  <a:srgbClr val="5A4636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 xml:space="preserve">variants, three cup designs, and signage that no </a:t>
            </a:r>
            <a:endParaRPr lang="en-US" sz="1100" dirty="0"/>
          </a:p>
        </p:txBody>
      </p:sp>
      <p:sp>
        <p:nvSpPr>
          <p:cNvPr id="9" name="Text 8" descr=""/>
          <p:cNvSpPr/>
          <p:nvPr/>
        </p:nvSpPr>
        <p:spPr>
          <a:xfrm>
            <a:off x="571500" y="4753372"/>
            <a:ext cx="2131516" cy="22352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760"/>
              </a:lnSpc>
              <a:buNone/>
            </a:pPr>
            <a:r>
              <a:rPr lang="en-US" sz="1100" dirty="0">
                <a:solidFill>
                  <a:srgbClr val="5A4636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longer says who you are.</a:t>
            </a:r>
            <a:endParaRPr lang="en-US" sz="1100" dirty="0"/>
          </a:p>
        </p:txBody>
      </p:sp>
      <p:sp>
        <p:nvSpPr>
          <p:cNvPr id="10" name="Text 9" descr=""/>
          <p:cNvSpPr/>
          <p:nvPr/>
        </p:nvSpPr>
        <p:spPr>
          <a:xfrm>
            <a:off x="571500" y="5118100"/>
            <a:ext cx="1441450" cy="7493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5900"/>
              </a:lnSpc>
              <a:buNone/>
            </a:pPr>
            <a:r>
              <a:rPr lang="en-US" sz="5900" dirty="0">
                <a:solidFill>
                  <a:srgbClr val="C1622D"/>
                </a:solidFill>
                <a:latin typeface="Fraunces Black" pitchFamily="34" charset="0"/>
                <a:ea typeface="Fraunces Black" pitchFamily="34" charset="-122"/>
                <a:cs typeface="Fraunces Black" pitchFamily="34" charset="-120"/>
              </a:rPr>
              <a:t>34</a:t>
            </a:r>
            <a:endParaRPr lang="en-US" sz="5900" dirty="0"/>
          </a:p>
        </p:txBody>
      </p:sp>
      <p:sp>
        <p:nvSpPr>
          <p:cNvPr id="11" name="Text 10" descr=""/>
          <p:cNvSpPr/>
          <p:nvPr/>
        </p:nvSpPr>
        <p:spPr>
          <a:xfrm>
            <a:off x="571500" y="5791200"/>
            <a:ext cx="1545034" cy="1143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900"/>
              </a:lnSpc>
              <a:buNone/>
            </a:pPr>
            <a:r>
              <a:rPr lang="en-US" sz="750" spc="105" kern="0" dirty="0">
                <a:solidFill>
                  <a:srgbClr val="7A6552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CAFÉS, ONE REGION</a:t>
            </a:r>
            <a:endParaRPr lang="en-US" sz="750" dirty="0"/>
          </a:p>
        </p:txBody>
      </p:sp>
      <p:sp>
        <p:nvSpPr>
          <p:cNvPr id="12" name="Text 11" descr=""/>
          <p:cNvSpPr/>
          <p:nvPr/>
        </p:nvSpPr>
        <p:spPr>
          <a:xfrm>
            <a:off x="2103834" y="5118100"/>
            <a:ext cx="961132" cy="7493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5900"/>
              </a:lnSpc>
              <a:buNone/>
            </a:pPr>
            <a:r>
              <a:rPr lang="en-US" sz="5900" dirty="0">
                <a:solidFill>
                  <a:srgbClr val="2B1A10"/>
                </a:solidFill>
                <a:latin typeface="Fraunces Black" pitchFamily="34" charset="0"/>
                <a:ea typeface="Fraunces Black" pitchFamily="34" charset="-122"/>
                <a:cs typeface="Fraunces Black" pitchFamily="34" charset="-120"/>
              </a:rPr>
              <a:t>6</a:t>
            </a:r>
            <a:endParaRPr lang="en-US" sz="5900" dirty="0"/>
          </a:p>
        </p:txBody>
      </p:sp>
      <p:sp>
        <p:nvSpPr>
          <p:cNvPr id="13" name="Text 12" descr=""/>
          <p:cNvSpPr/>
          <p:nvPr/>
        </p:nvSpPr>
        <p:spPr>
          <a:xfrm>
            <a:off x="2103834" y="5791200"/>
            <a:ext cx="1586905" cy="1143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900"/>
              </a:lnSpc>
              <a:buNone/>
            </a:pPr>
            <a:r>
              <a:rPr lang="en-US" sz="750" spc="105" kern="0" dirty="0">
                <a:solidFill>
                  <a:srgbClr val="7A6552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CONFLICTING LOGOS</a:t>
            </a:r>
            <a:endParaRPr lang="en-US" sz="750" dirty="0"/>
          </a:p>
        </p:txBody>
      </p:sp>
      <p:sp>
        <p:nvSpPr>
          <p:cNvPr id="14" name="Text 13" descr=""/>
          <p:cNvSpPr/>
          <p:nvPr/>
        </p:nvSpPr>
        <p:spPr>
          <a:xfrm>
            <a:off x="3678039" y="5118100"/>
            <a:ext cx="2010966" cy="7493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5900"/>
              </a:lnSpc>
              <a:buNone/>
            </a:pPr>
            <a:r>
              <a:rPr lang="en-US" sz="5900" dirty="0">
                <a:solidFill>
                  <a:srgbClr val="6D7A5C"/>
                </a:solidFill>
                <a:latin typeface="Fraunces Black" pitchFamily="34" charset="0"/>
                <a:ea typeface="Fraunces Black" pitchFamily="34" charset="-122"/>
                <a:cs typeface="Fraunces Black" pitchFamily="34" charset="-120"/>
              </a:rPr>
              <a:t>41%</a:t>
            </a:r>
            <a:endParaRPr lang="en-US" sz="5900" dirty="0"/>
          </a:p>
        </p:txBody>
      </p:sp>
      <p:sp>
        <p:nvSpPr>
          <p:cNvPr id="15" name="Text 14" descr=""/>
          <p:cNvSpPr/>
          <p:nvPr/>
        </p:nvSpPr>
        <p:spPr>
          <a:xfrm>
            <a:off x="3678039" y="5791200"/>
            <a:ext cx="1900138" cy="1143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900"/>
              </a:lnSpc>
              <a:buNone/>
            </a:pPr>
            <a:r>
              <a:rPr lang="en-US" sz="750" spc="105" kern="0" dirty="0">
                <a:solidFill>
                  <a:srgbClr val="7A6552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CAN'T RECALL THE BRAND</a:t>
            </a:r>
            <a:endParaRPr lang="en-US" sz="750" dirty="0"/>
          </a:p>
        </p:txBody>
      </p:sp>
      <p:sp>
        <p:nvSpPr>
          <p:cNvPr id="16" name="Text 15" descr=""/>
          <p:cNvSpPr/>
          <p:nvPr/>
        </p:nvSpPr>
        <p:spPr>
          <a:xfrm>
            <a:off x="571500" y="6471920"/>
            <a:ext cx="868362" cy="10668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840"/>
              </a:lnSpc>
              <a:buNone/>
            </a:pPr>
            <a:r>
              <a:rPr lang="en-US" sz="700" spc="126" kern="0" dirty="0">
                <a:solidFill>
                  <a:srgbClr val="A0968A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02 / 10</a:t>
            </a:r>
            <a:endParaRPr lang="en-US" sz="7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1" descr=""/>
          <p:cNvSpPr/>
          <p:nvPr/>
        </p:nvSpPr>
        <p:spPr>
          <a:xfrm>
            <a:off x="571500" y="709930"/>
            <a:ext cx="1606054" cy="12192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960"/>
              </a:lnSpc>
              <a:buNone/>
            </a:pPr>
            <a:r>
              <a:rPr lang="en-US" sz="800" spc="272" kern="0" dirty="0">
                <a:solidFill>
                  <a:srgbClr val="E0964A"/>
                </a:solidFill>
                <a:latin typeface="Space Grotesk SemiBold" pitchFamily="34" charset="0"/>
                <a:ea typeface="Space Grotesk SemiBold" pitchFamily="34" charset="-122"/>
                <a:cs typeface="Space Grotesk SemiBold" pitchFamily="34" charset="-120"/>
              </a:rPr>
              <a:t>02 — WHY NOW</a:t>
            </a:r>
            <a:endParaRPr lang="en-US" sz="800" dirty="0"/>
          </a:p>
        </p:txBody>
      </p:sp>
      <p:sp>
        <p:nvSpPr>
          <p:cNvPr id="3" name="Text 2" descr=""/>
          <p:cNvSpPr/>
          <p:nvPr/>
        </p:nvSpPr>
        <p:spPr>
          <a:xfrm>
            <a:off x="546100" y="1068862"/>
            <a:ext cx="6060876" cy="55038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4312"/>
              </a:lnSpc>
              <a:buNone/>
            </a:pPr>
            <a:r>
              <a:rPr lang="en-US" sz="4400" spc="-88" kern="0" dirty="0">
                <a:solidFill>
                  <a:srgbClr val="F5ECDD"/>
                </a:solidFill>
                <a:latin typeface="Fraunces Black" pitchFamily="34" charset="0"/>
                <a:ea typeface="Fraunces Black" pitchFamily="34" charset="-122"/>
                <a:cs typeface="Fraunces Black" pitchFamily="34" charset="-120"/>
              </a:rPr>
              <a:t>The window is open.</a:t>
            </a:r>
            <a:endParaRPr lang="en-US" sz="4400" dirty="0"/>
          </a:p>
        </p:txBody>
      </p:sp>
      <p:sp>
        <p:nvSpPr>
          <p:cNvPr id="4" name="Text 3" descr=""/>
          <p:cNvSpPr/>
          <p:nvPr/>
        </p:nvSpPr>
        <p:spPr>
          <a:xfrm>
            <a:off x="546100" y="1616451"/>
            <a:ext cx="3161308" cy="55038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4312"/>
              </a:lnSpc>
              <a:buNone/>
            </a:pPr>
            <a:r>
              <a:rPr lang="en-US" sz="4400" spc="-88" kern="0" dirty="0">
                <a:solidFill>
                  <a:srgbClr val="F5ECDD"/>
                </a:solidFill>
                <a:latin typeface="Fraunces Black" pitchFamily="34" charset="0"/>
                <a:ea typeface="Fraunces Black" pitchFamily="34" charset="-122"/>
                <a:cs typeface="Fraunces Black" pitchFamily="34" charset="-120"/>
              </a:rPr>
              <a:t xml:space="preserve">A refresh </a:t>
            </a:r>
            <a:endParaRPr lang="en-US" sz="4400" dirty="0"/>
          </a:p>
        </p:txBody>
      </p:sp>
      <p:sp>
        <p:nvSpPr>
          <p:cNvPr id="5" name="Text 4" descr=""/>
          <p:cNvSpPr/>
          <p:nvPr/>
        </p:nvSpPr>
        <p:spPr>
          <a:xfrm>
            <a:off x="3250208" y="1616451"/>
            <a:ext cx="1647230" cy="55038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4312"/>
              </a:lnSpc>
              <a:buNone/>
            </a:pPr>
            <a:r>
              <a:rPr lang="en-US" sz="4400" i="1" spc="-88" kern="0" dirty="0">
                <a:solidFill>
                  <a:srgbClr val="C1622D"/>
                </a:solidFill>
                <a:latin typeface="Fraunces Black" pitchFamily="34" charset="0"/>
                <a:ea typeface="Fraunces Black" pitchFamily="34" charset="-122"/>
                <a:cs typeface="Fraunces Black" pitchFamily="34" charset="-120"/>
              </a:rPr>
              <a:t>now</a:t>
            </a:r>
            <a:endParaRPr lang="en-US" sz="4400" dirty="0"/>
          </a:p>
        </p:txBody>
      </p:sp>
      <p:sp>
        <p:nvSpPr>
          <p:cNvPr id="6" name="Text 5" descr=""/>
          <p:cNvSpPr/>
          <p:nvPr/>
        </p:nvSpPr>
        <p:spPr>
          <a:xfrm>
            <a:off x="546100" y="2164039"/>
            <a:ext cx="3884414" cy="55038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4312"/>
              </a:lnSpc>
              <a:buNone/>
            </a:pPr>
            <a:r>
              <a:rPr lang="en-US" sz="4400" spc="-88" kern="0" dirty="0">
                <a:solidFill>
                  <a:srgbClr val="F5ECDD"/>
                </a:solidFill>
                <a:latin typeface="Fraunces Black" pitchFamily="34" charset="0"/>
                <a:ea typeface="Fraunces Black" pitchFamily="34" charset="-122"/>
                <a:cs typeface="Fraunces Black" pitchFamily="34" charset="-120"/>
              </a:rPr>
              <a:t>compounds.</a:t>
            </a:r>
            <a:endParaRPr lang="en-US" sz="4400" dirty="0"/>
          </a:p>
        </p:txBody>
      </p:sp>
      <p:sp>
        <p:nvSpPr>
          <p:cNvPr id="7" name="Text 6" descr=""/>
          <p:cNvSpPr/>
          <p:nvPr/>
        </p:nvSpPr>
        <p:spPr>
          <a:xfrm>
            <a:off x="571500" y="2801620"/>
            <a:ext cx="3233341" cy="33528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2640"/>
              </a:lnSpc>
              <a:buNone/>
            </a:pPr>
            <a:r>
              <a:rPr lang="en-US" sz="2200" dirty="0">
                <a:solidFill>
                  <a:srgbClr val="E0964A"/>
                </a:solidFill>
                <a:latin typeface="Fraunces SemiBold" pitchFamily="34" charset="0"/>
                <a:ea typeface="Fraunces SemiBold" pitchFamily="34" charset="-122"/>
                <a:cs typeface="Fraunces SemiBold" pitchFamily="34" charset="-120"/>
              </a:rPr>
              <a:t>Expansion is coming</a:t>
            </a:r>
            <a:endParaRPr lang="en-US" sz="2200" dirty="0"/>
          </a:p>
        </p:txBody>
      </p:sp>
      <p:sp>
        <p:nvSpPr>
          <p:cNvPr id="8" name="Text 7" descr=""/>
          <p:cNvSpPr/>
          <p:nvPr/>
        </p:nvSpPr>
        <p:spPr>
          <a:xfrm>
            <a:off x="571500" y="3244850"/>
            <a:ext cx="3392587" cy="2032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600"/>
              </a:lnSpc>
              <a:buNone/>
            </a:pPr>
            <a:r>
              <a:rPr lang="en-US" sz="1000" dirty="0">
                <a:solidFill>
                  <a:srgbClr val="B2A79A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 xml:space="preserve">12 new locations are planned across the next 18 </a:t>
            </a:r>
            <a:endParaRPr lang="en-US" sz="1000" dirty="0"/>
          </a:p>
        </p:txBody>
      </p:sp>
      <p:sp>
        <p:nvSpPr>
          <p:cNvPr id="9" name="Text 8" descr=""/>
          <p:cNvSpPr/>
          <p:nvPr/>
        </p:nvSpPr>
        <p:spPr>
          <a:xfrm>
            <a:off x="571500" y="3448050"/>
            <a:ext cx="3173412" cy="2032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600"/>
              </a:lnSpc>
              <a:buNone/>
            </a:pPr>
            <a:r>
              <a:rPr lang="en-US" sz="1000" dirty="0">
                <a:solidFill>
                  <a:srgbClr val="B1A79A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 xml:space="preserve">months. Every one built on the current mess </a:t>
            </a:r>
            <a:endParaRPr lang="en-US" sz="1000" dirty="0"/>
          </a:p>
        </p:txBody>
      </p:sp>
      <p:sp>
        <p:nvSpPr>
          <p:cNvPr id="10" name="Text 9" descr=""/>
          <p:cNvSpPr/>
          <p:nvPr/>
        </p:nvSpPr>
        <p:spPr>
          <a:xfrm>
            <a:off x="571500" y="3651250"/>
            <a:ext cx="2161480" cy="2032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600"/>
              </a:lnSpc>
              <a:buNone/>
            </a:pPr>
            <a:r>
              <a:rPr lang="en-US" sz="1000" dirty="0">
                <a:solidFill>
                  <a:srgbClr val="B1A79A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multiplies the cleanup cost.</a:t>
            </a:r>
            <a:endParaRPr lang="en-US" sz="1000" dirty="0"/>
          </a:p>
        </p:txBody>
      </p:sp>
      <p:sp>
        <p:nvSpPr>
          <p:cNvPr id="11" name="Text 10" descr=""/>
          <p:cNvSpPr/>
          <p:nvPr/>
        </p:nvSpPr>
        <p:spPr>
          <a:xfrm>
            <a:off x="4635500" y="2801620"/>
            <a:ext cx="2817614" cy="33528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2640"/>
              </a:lnSpc>
              <a:buNone/>
            </a:pPr>
            <a:r>
              <a:rPr lang="en-US" sz="2200" dirty="0">
                <a:solidFill>
                  <a:srgbClr val="E0964A"/>
                </a:solidFill>
                <a:latin typeface="Fraunces SemiBold" pitchFamily="34" charset="0"/>
                <a:ea typeface="Fraunces SemiBold" pitchFamily="34" charset="-122"/>
                <a:cs typeface="Fraunces SemiBold" pitchFamily="34" charset="-120"/>
              </a:rPr>
              <a:t>A new generation</a:t>
            </a:r>
            <a:endParaRPr lang="en-US" sz="2200" dirty="0"/>
          </a:p>
        </p:txBody>
      </p:sp>
      <p:sp>
        <p:nvSpPr>
          <p:cNvPr id="12" name="Text 11" descr=""/>
          <p:cNvSpPr/>
          <p:nvPr/>
        </p:nvSpPr>
        <p:spPr>
          <a:xfrm>
            <a:off x="4635500" y="3244850"/>
            <a:ext cx="3685381" cy="2032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600"/>
              </a:lnSpc>
              <a:buNone/>
            </a:pPr>
            <a:r>
              <a:rPr lang="en-US" sz="1000" dirty="0">
                <a:solidFill>
                  <a:srgbClr val="B1A699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 xml:space="preserve">Gen-Z regulars discover cafés through the feed first. </a:t>
            </a:r>
            <a:endParaRPr lang="en-US" sz="1000" dirty="0"/>
          </a:p>
        </p:txBody>
      </p:sp>
      <p:sp>
        <p:nvSpPr>
          <p:cNvPr id="13" name="Text 12" descr=""/>
          <p:cNvSpPr/>
          <p:nvPr/>
        </p:nvSpPr>
        <p:spPr>
          <a:xfrm>
            <a:off x="4635500" y="3448050"/>
            <a:ext cx="3570486" cy="2032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600"/>
              </a:lnSpc>
              <a:buNone/>
            </a:pPr>
            <a:r>
              <a:rPr lang="en-US" sz="1000" dirty="0">
                <a:solidFill>
                  <a:srgbClr val="B1A699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The brand needs to photograph as well as it pours.</a:t>
            </a:r>
            <a:endParaRPr lang="en-US" sz="1000" dirty="0"/>
          </a:p>
        </p:txBody>
      </p:sp>
      <p:sp>
        <p:nvSpPr>
          <p:cNvPr id="14" name="Text 13" descr=""/>
          <p:cNvSpPr/>
          <p:nvPr/>
        </p:nvSpPr>
        <p:spPr>
          <a:xfrm>
            <a:off x="8699500" y="2801620"/>
            <a:ext cx="2624435" cy="33528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2640"/>
              </a:lnSpc>
              <a:buNone/>
            </a:pPr>
            <a:r>
              <a:rPr lang="en-US" sz="2200" dirty="0">
                <a:solidFill>
                  <a:srgbClr val="E0964A"/>
                </a:solidFill>
                <a:latin typeface="Fraunces SemiBold" pitchFamily="34" charset="0"/>
                <a:ea typeface="Fraunces SemiBold" pitchFamily="34" charset="-122"/>
                <a:cs typeface="Fraunces SemiBold" pitchFamily="34" charset="-120"/>
              </a:rPr>
              <a:t>Packaging pivot</a:t>
            </a:r>
            <a:endParaRPr lang="en-US" sz="2200" dirty="0"/>
          </a:p>
        </p:txBody>
      </p:sp>
      <p:sp>
        <p:nvSpPr>
          <p:cNvPr id="15" name="Text 14" descr=""/>
          <p:cNvSpPr/>
          <p:nvPr/>
        </p:nvSpPr>
        <p:spPr>
          <a:xfrm>
            <a:off x="8699500" y="3244850"/>
            <a:ext cx="3306663" cy="2032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600"/>
              </a:lnSpc>
              <a:buNone/>
            </a:pPr>
            <a:r>
              <a:rPr lang="en-US" sz="1000" dirty="0">
                <a:solidFill>
                  <a:srgbClr val="B0A699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 xml:space="preserve">A retail bagged-bean line launches in Q3 — the </a:t>
            </a:r>
            <a:endParaRPr lang="en-US" sz="1000" dirty="0"/>
          </a:p>
        </p:txBody>
      </p:sp>
      <p:sp>
        <p:nvSpPr>
          <p:cNvPr id="16" name="Text 15" descr=""/>
          <p:cNvSpPr/>
          <p:nvPr/>
        </p:nvSpPr>
        <p:spPr>
          <a:xfrm>
            <a:off x="8699500" y="3448050"/>
            <a:ext cx="3201591" cy="2032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600"/>
              </a:lnSpc>
              <a:buNone/>
            </a:pPr>
            <a:r>
              <a:rPr lang="en-US" sz="1000" dirty="0">
                <a:solidFill>
                  <a:srgbClr val="B0A699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 xml:space="preserve">perfect moment to define one coherent look </a:t>
            </a:r>
            <a:endParaRPr lang="en-US" sz="1000" dirty="0"/>
          </a:p>
        </p:txBody>
      </p:sp>
      <p:sp>
        <p:nvSpPr>
          <p:cNvPr id="17" name="Text 16" descr=""/>
          <p:cNvSpPr/>
          <p:nvPr/>
        </p:nvSpPr>
        <p:spPr>
          <a:xfrm>
            <a:off x="8699500" y="3651250"/>
            <a:ext cx="1222375" cy="2032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600"/>
              </a:lnSpc>
              <a:buNone/>
            </a:pPr>
            <a:r>
              <a:rPr lang="en-US" sz="1000" dirty="0">
                <a:solidFill>
                  <a:srgbClr val="B0A699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on the shelf.</a:t>
            </a:r>
            <a:endParaRPr lang="en-US" sz="1000" dirty="0"/>
          </a:p>
        </p:txBody>
      </p:sp>
      <p:sp>
        <p:nvSpPr>
          <p:cNvPr id="18" name="Text 17" descr=""/>
          <p:cNvSpPr/>
          <p:nvPr/>
        </p:nvSpPr>
        <p:spPr>
          <a:xfrm>
            <a:off x="571500" y="6139180"/>
            <a:ext cx="4456807" cy="19812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560"/>
              </a:lnSpc>
              <a:buNone/>
            </a:pPr>
            <a:r>
              <a:rPr lang="en-US" sz="1300" i="1" dirty="0">
                <a:solidFill>
                  <a:srgbClr val="E8D4B0"/>
                </a:solidFill>
                <a:latin typeface="Fraunces" pitchFamily="34" charset="0"/>
                <a:ea typeface="Fraunces" pitchFamily="34" charset="-122"/>
                <a:cs typeface="Fraunces" pitchFamily="34" charset="-120"/>
              </a:rPr>
              <a:t>"Do it once, do it right, before the footprint doubles."</a:t>
            </a:r>
            <a:endParaRPr lang="en-US" sz="1300" dirty="0"/>
          </a:p>
        </p:txBody>
      </p:sp>
      <p:sp>
        <p:nvSpPr>
          <p:cNvPr id="19" name="Text 18" descr=""/>
          <p:cNvSpPr/>
          <p:nvPr/>
        </p:nvSpPr>
        <p:spPr>
          <a:xfrm>
            <a:off x="571500" y="6471920"/>
            <a:ext cx="868362" cy="10668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840"/>
              </a:lnSpc>
              <a:buNone/>
            </a:pPr>
            <a:r>
              <a:rPr lang="en-US" sz="700" spc="126" kern="0" dirty="0">
                <a:solidFill>
                  <a:srgbClr val="7F7469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03 / 10</a:t>
            </a:r>
            <a:endParaRPr lang="en-US" sz="7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1" descr=""/>
          <p:cNvSpPr/>
          <p:nvPr/>
        </p:nvSpPr>
        <p:spPr>
          <a:xfrm>
            <a:off x="571500" y="709930"/>
            <a:ext cx="2048867" cy="12192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960"/>
              </a:lnSpc>
              <a:buNone/>
            </a:pPr>
            <a:r>
              <a:rPr lang="en-US" sz="800" spc="272" kern="0" dirty="0">
                <a:solidFill>
                  <a:srgbClr val="C1622D"/>
                </a:solidFill>
                <a:latin typeface="Space Grotesk SemiBold" pitchFamily="34" charset="0"/>
                <a:ea typeface="Space Grotesk SemiBold" pitchFamily="34" charset="-122"/>
                <a:cs typeface="Space Grotesk SemiBold" pitchFamily="34" charset="-120"/>
              </a:rPr>
              <a:t>03 — OUR APPROACH</a:t>
            </a:r>
            <a:endParaRPr lang="en-US" sz="800" dirty="0"/>
          </a:p>
        </p:txBody>
      </p:sp>
      <p:sp>
        <p:nvSpPr>
          <p:cNvPr id="3" name="Text 2" descr=""/>
          <p:cNvSpPr/>
          <p:nvPr/>
        </p:nvSpPr>
        <p:spPr>
          <a:xfrm>
            <a:off x="546100" y="1071199"/>
            <a:ext cx="3664843" cy="567101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4416"/>
              </a:lnSpc>
              <a:buNone/>
            </a:pPr>
            <a:r>
              <a:rPr lang="en-US" sz="4600" spc="-92" kern="0" dirty="0">
                <a:solidFill>
                  <a:srgbClr val="2B1A10"/>
                </a:solidFill>
                <a:latin typeface="Fraunces Black" pitchFamily="34" charset="0"/>
                <a:ea typeface="Fraunces Black" pitchFamily="34" charset="-122"/>
                <a:cs typeface="Fraunces Black" pitchFamily="34" charset="-120"/>
              </a:rPr>
              <a:t>Four steps,</a:t>
            </a:r>
            <a:endParaRPr lang="en-US" sz="4600" dirty="0"/>
          </a:p>
        </p:txBody>
      </p:sp>
      <p:sp>
        <p:nvSpPr>
          <p:cNvPr id="4" name="Text 3" descr=""/>
          <p:cNvSpPr/>
          <p:nvPr/>
        </p:nvSpPr>
        <p:spPr>
          <a:xfrm>
            <a:off x="546100" y="1631984"/>
            <a:ext cx="5218509" cy="567101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4416"/>
              </a:lnSpc>
              <a:buNone/>
            </a:pPr>
            <a:r>
              <a:rPr lang="en-US" sz="4600" spc="-92" kern="0" dirty="0">
                <a:solidFill>
                  <a:srgbClr val="2B1A10"/>
                </a:solidFill>
                <a:latin typeface="Fraunces Black" pitchFamily="34" charset="0"/>
                <a:ea typeface="Fraunces Black" pitchFamily="34" charset="-122"/>
                <a:cs typeface="Fraunces Black" pitchFamily="34" charset="-120"/>
              </a:rPr>
              <a:t>brewed in order.</a:t>
            </a:r>
            <a:endParaRPr lang="en-US" sz="4600" dirty="0"/>
          </a:p>
        </p:txBody>
      </p:sp>
      <p:sp>
        <p:nvSpPr>
          <p:cNvPr id="5" name="Text 4" descr=""/>
          <p:cNvSpPr/>
          <p:nvPr/>
        </p:nvSpPr>
        <p:spPr>
          <a:xfrm>
            <a:off x="793750" y="2809494"/>
            <a:ext cx="1211957" cy="56870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4320"/>
              </a:lnSpc>
              <a:buNone/>
            </a:pPr>
            <a:r>
              <a:rPr lang="en-US" sz="4800" dirty="0">
                <a:solidFill>
                  <a:srgbClr val="C1622D"/>
                </a:solidFill>
                <a:latin typeface="Fraunces Black" pitchFamily="34" charset="0"/>
                <a:ea typeface="Fraunces Black" pitchFamily="34" charset="-122"/>
                <a:cs typeface="Fraunces Black" pitchFamily="34" charset="-120"/>
              </a:rPr>
              <a:t>01</a:t>
            </a:r>
            <a:endParaRPr lang="en-US" sz="4800" dirty="0"/>
          </a:p>
        </p:txBody>
      </p:sp>
      <p:sp>
        <p:nvSpPr>
          <p:cNvPr id="6" name="Text 5" descr=""/>
          <p:cNvSpPr/>
          <p:nvPr/>
        </p:nvSpPr>
        <p:spPr>
          <a:xfrm>
            <a:off x="793750" y="3401000"/>
            <a:ext cx="1379240" cy="25908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2040"/>
              </a:lnSpc>
              <a:buNone/>
            </a:pPr>
            <a:r>
              <a:rPr lang="en-US" sz="1700" dirty="0">
                <a:solidFill>
                  <a:srgbClr val="2B1A10"/>
                </a:solidFill>
                <a:latin typeface="Fraunces SemiBold" pitchFamily="34" charset="0"/>
                <a:ea typeface="Fraunces SemiBold" pitchFamily="34" charset="-122"/>
                <a:cs typeface="Fraunces SemiBold" pitchFamily="34" charset="-120"/>
              </a:rPr>
              <a:t>Discover</a:t>
            </a:r>
            <a:endParaRPr lang="en-US" sz="1700" dirty="0"/>
          </a:p>
        </p:txBody>
      </p:sp>
      <p:sp>
        <p:nvSpPr>
          <p:cNvPr id="7" name="Text 6" descr=""/>
          <p:cNvSpPr/>
          <p:nvPr/>
        </p:nvSpPr>
        <p:spPr>
          <a:xfrm>
            <a:off x="793750" y="3761680"/>
            <a:ext cx="2733377" cy="17716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395"/>
              </a:lnSpc>
              <a:buNone/>
            </a:pPr>
            <a:r>
              <a:rPr lang="en-US" sz="900" dirty="0">
                <a:solidFill>
                  <a:srgbClr val="6A5544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 xml:space="preserve">Audit the current identity, interview staff </a:t>
            </a:r>
            <a:endParaRPr lang="en-US" sz="900" dirty="0"/>
          </a:p>
        </p:txBody>
      </p:sp>
      <p:sp>
        <p:nvSpPr>
          <p:cNvPr id="8" name="Text 7" descr=""/>
          <p:cNvSpPr/>
          <p:nvPr/>
        </p:nvSpPr>
        <p:spPr>
          <a:xfrm>
            <a:off x="793750" y="3938786"/>
            <a:ext cx="2537321" cy="17716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395"/>
              </a:lnSpc>
              <a:buNone/>
            </a:pPr>
            <a:r>
              <a:rPr lang="en-US" sz="900" dirty="0">
                <a:solidFill>
                  <a:srgbClr val="6A5544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&amp; regulars, map the competitive shelf.</a:t>
            </a:r>
            <a:endParaRPr lang="en-US" sz="900" dirty="0"/>
          </a:p>
        </p:txBody>
      </p:sp>
      <p:sp>
        <p:nvSpPr>
          <p:cNvPr id="9" name="Text 8" descr=""/>
          <p:cNvSpPr/>
          <p:nvPr/>
        </p:nvSpPr>
        <p:spPr>
          <a:xfrm>
            <a:off x="3556000" y="2809494"/>
            <a:ext cx="1307009" cy="56870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4320"/>
              </a:lnSpc>
              <a:buNone/>
            </a:pPr>
            <a:r>
              <a:rPr lang="en-US" sz="4800" dirty="0">
                <a:solidFill>
                  <a:srgbClr val="E0964A"/>
                </a:solidFill>
                <a:latin typeface="Fraunces Black" pitchFamily="34" charset="0"/>
                <a:ea typeface="Fraunces Black" pitchFamily="34" charset="-122"/>
                <a:cs typeface="Fraunces Black" pitchFamily="34" charset="-120"/>
              </a:rPr>
              <a:t>02</a:t>
            </a:r>
            <a:endParaRPr lang="en-US" sz="4800" dirty="0"/>
          </a:p>
        </p:txBody>
      </p:sp>
      <p:sp>
        <p:nvSpPr>
          <p:cNvPr id="10" name="Text 9" descr=""/>
          <p:cNvSpPr/>
          <p:nvPr/>
        </p:nvSpPr>
        <p:spPr>
          <a:xfrm>
            <a:off x="3556000" y="3401000"/>
            <a:ext cx="1152128" cy="25908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2040"/>
              </a:lnSpc>
              <a:buNone/>
            </a:pPr>
            <a:r>
              <a:rPr lang="en-US" sz="1700" dirty="0">
                <a:solidFill>
                  <a:srgbClr val="2B1A10"/>
                </a:solidFill>
                <a:latin typeface="Fraunces SemiBold" pitchFamily="34" charset="0"/>
                <a:ea typeface="Fraunces SemiBold" pitchFamily="34" charset="-122"/>
                <a:cs typeface="Fraunces SemiBold" pitchFamily="34" charset="-120"/>
              </a:rPr>
              <a:t>Define</a:t>
            </a:r>
            <a:endParaRPr lang="en-US" sz="1700" dirty="0"/>
          </a:p>
        </p:txBody>
      </p:sp>
      <p:sp>
        <p:nvSpPr>
          <p:cNvPr id="11" name="Text 10" descr=""/>
          <p:cNvSpPr/>
          <p:nvPr/>
        </p:nvSpPr>
        <p:spPr>
          <a:xfrm>
            <a:off x="3556000" y="3761680"/>
            <a:ext cx="2646660" cy="17716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395"/>
              </a:lnSpc>
              <a:buNone/>
            </a:pPr>
            <a:r>
              <a:rPr lang="en-US" sz="900" dirty="0">
                <a:solidFill>
                  <a:srgbClr val="6A5544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 xml:space="preserve">Positioning, voice and a single strategic </a:t>
            </a:r>
            <a:endParaRPr lang="en-US" sz="900" dirty="0"/>
          </a:p>
        </p:txBody>
      </p:sp>
      <p:sp>
        <p:nvSpPr>
          <p:cNvPr id="12" name="Text 11" descr=""/>
          <p:cNvSpPr/>
          <p:nvPr/>
        </p:nvSpPr>
        <p:spPr>
          <a:xfrm>
            <a:off x="3556000" y="3938786"/>
            <a:ext cx="1953915" cy="17716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395"/>
              </a:lnSpc>
              <a:buNone/>
            </a:pPr>
            <a:r>
              <a:rPr lang="en-US" sz="900" dirty="0">
                <a:solidFill>
                  <a:srgbClr val="6A5544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platform to design against.</a:t>
            </a:r>
            <a:endParaRPr lang="en-US" sz="900" dirty="0"/>
          </a:p>
        </p:txBody>
      </p:sp>
      <p:sp>
        <p:nvSpPr>
          <p:cNvPr id="13" name="Text 12" descr=""/>
          <p:cNvSpPr/>
          <p:nvPr/>
        </p:nvSpPr>
        <p:spPr>
          <a:xfrm>
            <a:off x="6318250" y="2809494"/>
            <a:ext cx="1277441" cy="56870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4320"/>
              </a:lnSpc>
              <a:buNone/>
            </a:pPr>
            <a:r>
              <a:rPr lang="en-US" sz="4800" dirty="0">
                <a:solidFill>
                  <a:srgbClr val="6D7A5C"/>
                </a:solidFill>
                <a:latin typeface="Fraunces Black" pitchFamily="34" charset="0"/>
                <a:ea typeface="Fraunces Black" pitchFamily="34" charset="-122"/>
                <a:cs typeface="Fraunces Black" pitchFamily="34" charset="-120"/>
              </a:rPr>
              <a:t>03</a:t>
            </a:r>
            <a:endParaRPr lang="en-US" sz="4800" dirty="0"/>
          </a:p>
        </p:txBody>
      </p:sp>
      <p:sp>
        <p:nvSpPr>
          <p:cNvPr id="14" name="Text 13" descr=""/>
          <p:cNvSpPr/>
          <p:nvPr/>
        </p:nvSpPr>
        <p:spPr>
          <a:xfrm>
            <a:off x="6318250" y="3401000"/>
            <a:ext cx="1181795" cy="25908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2040"/>
              </a:lnSpc>
              <a:buNone/>
            </a:pPr>
            <a:r>
              <a:rPr lang="en-US" sz="1700" dirty="0">
                <a:solidFill>
                  <a:srgbClr val="2B1A10"/>
                </a:solidFill>
                <a:latin typeface="Fraunces SemiBold" pitchFamily="34" charset="0"/>
                <a:ea typeface="Fraunces SemiBold" pitchFamily="34" charset="-122"/>
                <a:cs typeface="Fraunces SemiBold" pitchFamily="34" charset="-120"/>
              </a:rPr>
              <a:t>Design</a:t>
            </a:r>
            <a:endParaRPr lang="en-US" sz="1700" dirty="0"/>
          </a:p>
        </p:txBody>
      </p:sp>
      <p:sp>
        <p:nvSpPr>
          <p:cNvPr id="15" name="Text 14" descr=""/>
          <p:cNvSpPr/>
          <p:nvPr/>
        </p:nvSpPr>
        <p:spPr>
          <a:xfrm>
            <a:off x="6318250" y="3761680"/>
            <a:ext cx="2692499" cy="17716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395"/>
              </a:lnSpc>
              <a:buNone/>
            </a:pPr>
            <a:r>
              <a:rPr lang="en-US" sz="900" dirty="0">
                <a:solidFill>
                  <a:srgbClr val="6A5544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 xml:space="preserve">Identity system, packaging, signage and </a:t>
            </a:r>
            <a:endParaRPr lang="en-US" sz="900" dirty="0"/>
          </a:p>
        </p:txBody>
      </p:sp>
      <p:sp>
        <p:nvSpPr>
          <p:cNvPr id="16" name="Text 15" descr=""/>
          <p:cNvSpPr/>
          <p:nvPr/>
        </p:nvSpPr>
        <p:spPr>
          <a:xfrm>
            <a:off x="6318250" y="3938786"/>
            <a:ext cx="2621260" cy="17716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395"/>
              </a:lnSpc>
              <a:buNone/>
            </a:pPr>
            <a:r>
              <a:rPr lang="en-US" sz="900" dirty="0">
                <a:solidFill>
                  <a:srgbClr val="6A5544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the full expression across touchpoints.</a:t>
            </a:r>
            <a:endParaRPr lang="en-US" sz="900" dirty="0"/>
          </a:p>
        </p:txBody>
      </p:sp>
      <p:sp>
        <p:nvSpPr>
          <p:cNvPr id="17" name="Text 16" descr=""/>
          <p:cNvSpPr/>
          <p:nvPr/>
        </p:nvSpPr>
        <p:spPr>
          <a:xfrm>
            <a:off x="9080500" y="2809494"/>
            <a:ext cx="1325959" cy="56870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4320"/>
              </a:lnSpc>
              <a:buNone/>
            </a:pPr>
            <a:r>
              <a:rPr lang="en-US" sz="4800" dirty="0">
                <a:solidFill>
                  <a:srgbClr val="2B1A10"/>
                </a:solidFill>
                <a:latin typeface="Fraunces Black" pitchFamily="34" charset="0"/>
                <a:ea typeface="Fraunces Black" pitchFamily="34" charset="-122"/>
                <a:cs typeface="Fraunces Black" pitchFamily="34" charset="-120"/>
              </a:rPr>
              <a:t>04</a:t>
            </a:r>
            <a:endParaRPr lang="en-US" sz="4800" dirty="0"/>
          </a:p>
        </p:txBody>
      </p:sp>
      <p:sp>
        <p:nvSpPr>
          <p:cNvPr id="18" name="Text 17" descr=""/>
          <p:cNvSpPr/>
          <p:nvPr/>
        </p:nvSpPr>
        <p:spPr>
          <a:xfrm>
            <a:off x="9080500" y="3401000"/>
            <a:ext cx="1198265" cy="25908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2040"/>
              </a:lnSpc>
              <a:buNone/>
            </a:pPr>
            <a:r>
              <a:rPr lang="en-US" sz="1700" dirty="0">
                <a:solidFill>
                  <a:srgbClr val="2B1A10"/>
                </a:solidFill>
                <a:latin typeface="Fraunces SemiBold" pitchFamily="34" charset="0"/>
                <a:ea typeface="Fraunces SemiBold" pitchFamily="34" charset="-122"/>
                <a:cs typeface="Fraunces SemiBold" pitchFamily="34" charset="-120"/>
              </a:rPr>
              <a:t>Deploy</a:t>
            </a:r>
            <a:endParaRPr lang="en-US" sz="1700" dirty="0"/>
          </a:p>
        </p:txBody>
      </p:sp>
      <p:sp>
        <p:nvSpPr>
          <p:cNvPr id="19" name="Text 18" descr=""/>
          <p:cNvSpPr/>
          <p:nvPr/>
        </p:nvSpPr>
        <p:spPr>
          <a:xfrm>
            <a:off x="9080500" y="3761680"/>
            <a:ext cx="2839144" cy="17716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395"/>
              </a:lnSpc>
              <a:buNone/>
            </a:pPr>
            <a:r>
              <a:rPr lang="en-US" sz="900" dirty="0">
                <a:solidFill>
                  <a:srgbClr val="6A5544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 xml:space="preserve">Guidelines, asset handoff and a rollout plan </a:t>
            </a:r>
            <a:endParaRPr lang="en-US" sz="900" dirty="0"/>
          </a:p>
        </p:txBody>
      </p:sp>
      <p:sp>
        <p:nvSpPr>
          <p:cNvPr id="20" name="Text 19" descr=""/>
          <p:cNvSpPr/>
          <p:nvPr/>
        </p:nvSpPr>
        <p:spPr>
          <a:xfrm>
            <a:off x="9080500" y="3938786"/>
            <a:ext cx="1711722" cy="17716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395"/>
              </a:lnSpc>
              <a:buNone/>
            </a:pPr>
            <a:r>
              <a:rPr lang="en-US" sz="900" dirty="0">
                <a:solidFill>
                  <a:srgbClr val="6A5544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across all 34 locations.</a:t>
            </a:r>
            <a:endParaRPr lang="en-US" sz="900" dirty="0"/>
          </a:p>
        </p:txBody>
      </p:sp>
      <p:sp>
        <p:nvSpPr>
          <p:cNvPr id="21" name="Text 20" descr=""/>
          <p:cNvSpPr/>
          <p:nvPr/>
        </p:nvSpPr>
        <p:spPr>
          <a:xfrm>
            <a:off x="571500" y="6471920"/>
            <a:ext cx="868362" cy="10668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840"/>
              </a:lnSpc>
              <a:buNone/>
            </a:pPr>
            <a:r>
              <a:rPr lang="en-US" sz="700" spc="126" kern="0" dirty="0">
                <a:solidFill>
                  <a:srgbClr val="A0968A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04 / 10</a:t>
            </a:r>
            <a:endParaRPr lang="en-US" sz="7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1" descr=""/>
          <p:cNvSpPr/>
          <p:nvPr/>
        </p:nvSpPr>
        <p:spPr>
          <a:xfrm>
            <a:off x="571500" y="709930"/>
            <a:ext cx="2707580" cy="12192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960"/>
              </a:lnSpc>
              <a:buNone/>
            </a:pPr>
            <a:r>
              <a:rPr lang="en-US" sz="800" spc="272" kern="0" dirty="0">
                <a:solidFill>
                  <a:srgbClr val="E0964A"/>
                </a:solidFill>
                <a:latin typeface="Space Grotesk SemiBold" pitchFamily="34" charset="0"/>
                <a:ea typeface="Space Grotesk SemiBold" pitchFamily="34" charset="-122"/>
                <a:cs typeface="Space Grotesk SemiBold" pitchFamily="34" charset="-120"/>
              </a:rPr>
              <a:t>04 — SCOPE &amp; DELIVERABLES</a:t>
            </a:r>
            <a:endParaRPr lang="en-US" sz="800" dirty="0"/>
          </a:p>
        </p:txBody>
      </p:sp>
      <p:sp>
        <p:nvSpPr>
          <p:cNvPr id="3" name="Text 2" descr=""/>
          <p:cNvSpPr/>
          <p:nvPr/>
        </p:nvSpPr>
        <p:spPr>
          <a:xfrm>
            <a:off x="546100" y="1070712"/>
            <a:ext cx="3680222" cy="55488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4320"/>
              </a:lnSpc>
              <a:buNone/>
            </a:pPr>
            <a:r>
              <a:rPr lang="en-US" sz="4500" spc="-90" kern="0" dirty="0">
                <a:solidFill>
                  <a:srgbClr val="F5ECDD"/>
                </a:solidFill>
                <a:latin typeface="Fraunces Black" pitchFamily="34" charset="0"/>
                <a:ea typeface="Fraunces Black" pitchFamily="34" charset="-122"/>
                <a:cs typeface="Fraunces Black" pitchFamily="34" charset="-120"/>
              </a:rPr>
              <a:t>What you'll</a:t>
            </a:r>
            <a:endParaRPr lang="en-US" sz="4500" dirty="0"/>
          </a:p>
        </p:txBody>
      </p:sp>
      <p:sp>
        <p:nvSpPr>
          <p:cNvPr id="4" name="Text 3" descr=""/>
          <p:cNvSpPr/>
          <p:nvPr/>
        </p:nvSpPr>
        <p:spPr>
          <a:xfrm>
            <a:off x="546100" y="1619292"/>
            <a:ext cx="4138017" cy="55488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4320"/>
              </a:lnSpc>
              <a:buNone/>
            </a:pPr>
            <a:r>
              <a:rPr lang="en-US" sz="4500" spc="-90" kern="0" dirty="0">
                <a:solidFill>
                  <a:srgbClr val="F5ECDD"/>
                </a:solidFill>
                <a:latin typeface="Fraunces Black" pitchFamily="34" charset="0"/>
                <a:ea typeface="Fraunces Black" pitchFamily="34" charset="-122"/>
                <a:cs typeface="Fraunces Black" pitchFamily="34" charset="-120"/>
              </a:rPr>
              <a:t>hold in hand.</a:t>
            </a:r>
            <a:endParaRPr lang="en-US" sz="4500" dirty="0"/>
          </a:p>
        </p:txBody>
      </p:sp>
      <p:sp>
        <p:nvSpPr>
          <p:cNvPr id="5" name="Text 4" descr=""/>
          <p:cNvSpPr/>
          <p:nvPr/>
        </p:nvSpPr>
        <p:spPr>
          <a:xfrm>
            <a:off x="5524500" y="1352550"/>
            <a:ext cx="1911846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E8D4B0"/>
                </a:solidFill>
                <a:latin typeface="Fraunces SemiBold" pitchFamily="34" charset="0"/>
                <a:ea typeface="Fraunces SemiBold" pitchFamily="34" charset="-122"/>
                <a:cs typeface="Fraunces SemiBold" pitchFamily="34" charset="-120"/>
              </a:rPr>
              <a:t>Identity System</a:t>
            </a:r>
            <a:endParaRPr lang="en-US" sz="1500" dirty="0"/>
          </a:p>
        </p:txBody>
      </p:sp>
      <p:sp>
        <p:nvSpPr>
          <p:cNvPr id="6" name="Text 5" descr=""/>
          <p:cNvSpPr/>
          <p:nvPr/>
        </p:nvSpPr>
        <p:spPr>
          <a:xfrm>
            <a:off x="5524500" y="1638300"/>
            <a:ext cx="3209429" cy="16192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275"/>
              </a:lnSpc>
              <a:buNone/>
            </a:pPr>
            <a:r>
              <a:rPr lang="en-US" sz="850" dirty="0">
                <a:solidFill>
                  <a:srgbClr val="A09589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Primary logo, marks, color, type &amp; a full lockup family.</a:t>
            </a:r>
            <a:endParaRPr lang="en-US" sz="850" dirty="0"/>
          </a:p>
        </p:txBody>
      </p:sp>
      <p:sp>
        <p:nvSpPr>
          <p:cNvPr id="7" name="Text 6" descr=""/>
          <p:cNvSpPr/>
          <p:nvPr/>
        </p:nvSpPr>
        <p:spPr>
          <a:xfrm>
            <a:off x="8699500" y="1352550"/>
            <a:ext cx="1934766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E8D4B0"/>
                </a:solidFill>
                <a:latin typeface="Fraunces SemiBold" pitchFamily="34" charset="0"/>
                <a:ea typeface="Fraunces SemiBold" pitchFamily="34" charset="-122"/>
                <a:cs typeface="Fraunces SemiBold" pitchFamily="34" charset="-120"/>
              </a:rPr>
              <a:t>Packaging Suite</a:t>
            </a:r>
            <a:endParaRPr lang="en-US" sz="1500" dirty="0"/>
          </a:p>
        </p:txBody>
      </p:sp>
      <p:sp>
        <p:nvSpPr>
          <p:cNvPr id="8" name="Text 7" descr=""/>
          <p:cNvSpPr/>
          <p:nvPr/>
        </p:nvSpPr>
        <p:spPr>
          <a:xfrm>
            <a:off x="8699500" y="1638300"/>
            <a:ext cx="2876848" cy="16192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275"/>
              </a:lnSpc>
              <a:buNone/>
            </a:pPr>
            <a:r>
              <a:rPr lang="en-US" sz="850" dirty="0">
                <a:solidFill>
                  <a:srgbClr val="A19689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Cups, sleeves, bagged-bean line &amp; retail labels.</a:t>
            </a:r>
            <a:endParaRPr lang="en-US" sz="850" dirty="0"/>
          </a:p>
        </p:txBody>
      </p:sp>
      <p:sp>
        <p:nvSpPr>
          <p:cNvPr id="9" name="Text 8" descr=""/>
          <p:cNvSpPr/>
          <p:nvPr/>
        </p:nvSpPr>
        <p:spPr>
          <a:xfrm>
            <a:off x="5524500" y="2117725"/>
            <a:ext cx="2300883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E8D4B0"/>
                </a:solidFill>
                <a:latin typeface="Fraunces SemiBold" pitchFamily="34" charset="0"/>
                <a:ea typeface="Fraunces SemiBold" pitchFamily="34" charset="-122"/>
                <a:cs typeface="Fraunces SemiBold" pitchFamily="34" charset="-120"/>
              </a:rPr>
              <a:t>In-Store Experience</a:t>
            </a:r>
            <a:endParaRPr lang="en-US" sz="1500" dirty="0"/>
          </a:p>
        </p:txBody>
      </p:sp>
      <p:sp>
        <p:nvSpPr>
          <p:cNvPr id="10" name="Text 9" descr=""/>
          <p:cNvSpPr/>
          <p:nvPr/>
        </p:nvSpPr>
        <p:spPr>
          <a:xfrm>
            <a:off x="5524500" y="2403475"/>
            <a:ext cx="3219450" cy="16192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275"/>
              </a:lnSpc>
              <a:buNone/>
            </a:pPr>
            <a:r>
              <a:rPr lang="en-US" sz="850" dirty="0">
                <a:solidFill>
                  <a:srgbClr val="A19689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Signage, menu boards, wayfinding &amp; interior accents.</a:t>
            </a:r>
            <a:endParaRPr lang="en-US" sz="850" dirty="0"/>
          </a:p>
        </p:txBody>
      </p:sp>
      <p:sp>
        <p:nvSpPr>
          <p:cNvPr id="11" name="Text 10" descr=""/>
          <p:cNvSpPr/>
          <p:nvPr/>
        </p:nvSpPr>
        <p:spPr>
          <a:xfrm>
            <a:off x="8699500" y="2117725"/>
            <a:ext cx="1408212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E8D4B0"/>
                </a:solidFill>
                <a:latin typeface="Fraunces SemiBold" pitchFamily="34" charset="0"/>
                <a:ea typeface="Fraunces SemiBold" pitchFamily="34" charset="-122"/>
                <a:cs typeface="Fraunces SemiBold" pitchFamily="34" charset="-120"/>
              </a:rPr>
              <a:t>Digital Kit</a:t>
            </a:r>
            <a:endParaRPr lang="en-US" sz="1500" dirty="0"/>
          </a:p>
        </p:txBody>
      </p:sp>
      <p:sp>
        <p:nvSpPr>
          <p:cNvPr id="12" name="Text 11" descr=""/>
          <p:cNvSpPr/>
          <p:nvPr/>
        </p:nvSpPr>
        <p:spPr>
          <a:xfrm>
            <a:off x="8699500" y="2403475"/>
            <a:ext cx="2967037" cy="16192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275"/>
              </a:lnSpc>
              <a:buNone/>
            </a:pPr>
            <a:r>
              <a:rPr lang="en-US" sz="850" dirty="0">
                <a:solidFill>
                  <a:srgbClr val="A2968A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Social templates, app icon, email &amp; web headers.</a:t>
            </a:r>
            <a:endParaRPr lang="en-US" sz="850" dirty="0"/>
          </a:p>
        </p:txBody>
      </p:sp>
      <p:sp>
        <p:nvSpPr>
          <p:cNvPr id="13" name="Text 12" descr=""/>
          <p:cNvSpPr/>
          <p:nvPr/>
        </p:nvSpPr>
        <p:spPr>
          <a:xfrm>
            <a:off x="5524500" y="2882900"/>
            <a:ext cx="2056209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E8D4B0"/>
                </a:solidFill>
                <a:latin typeface="Fraunces SemiBold" pitchFamily="34" charset="0"/>
                <a:ea typeface="Fraunces SemiBold" pitchFamily="34" charset="-122"/>
                <a:cs typeface="Fraunces SemiBold" pitchFamily="34" charset="-120"/>
              </a:rPr>
              <a:t>Brand Guidelines</a:t>
            </a:r>
            <a:endParaRPr lang="en-US" sz="1500" dirty="0"/>
          </a:p>
        </p:txBody>
      </p:sp>
      <p:sp>
        <p:nvSpPr>
          <p:cNvPr id="14" name="Text 13" descr=""/>
          <p:cNvSpPr/>
          <p:nvPr/>
        </p:nvSpPr>
        <p:spPr>
          <a:xfrm>
            <a:off x="5524500" y="3168650"/>
            <a:ext cx="2687042" cy="16192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275"/>
              </a:lnSpc>
              <a:buNone/>
            </a:pPr>
            <a:r>
              <a:rPr lang="en-US" sz="850" dirty="0">
                <a:solidFill>
                  <a:srgbClr val="A19689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A living 60-page book for teams &amp; vendors.</a:t>
            </a:r>
            <a:endParaRPr lang="en-US" sz="850" dirty="0"/>
          </a:p>
        </p:txBody>
      </p:sp>
      <p:sp>
        <p:nvSpPr>
          <p:cNvPr id="15" name="Text 14" descr=""/>
          <p:cNvSpPr/>
          <p:nvPr/>
        </p:nvSpPr>
        <p:spPr>
          <a:xfrm>
            <a:off x="8699500" y="2882900"/>
            <a:ext cx="2053332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800"/>
              </a:lnSpc>
              <a:buNone/>
            </a:pPr>
            <a:r>
              <a:rPr lang="en-US" sz="1500" dirty="0">
                <a:solidFill>
                  <a:srgbClr val="E8D4B0"/>
                </a:solidFill>
                <a:latin typeface="Fraunces SemiBold" pitchFamily="34" charset="0"/>
                <a:ea typeface="Fraunces SemiBold" pitchFamily="34" charset="-122"/>
                <a:cs typeface="Fraunces SemiBold" pitchFamily="34" charset="-120"/>
              </a:rPr>
              <a:t>Rollout Playbook</a:t>
            </a:r>
            <a:endParaRPr lang="en-US" sz="1500" dirty="0"/>
          </a:p>
        </p:txBody>
      </p:sp>
      <p:sp>
        <p:nvSpPr>
          <p:cNvPr id="16" name="Text 15" descr=""/>
          <p:cNvSpPr/>
          <p:nvPr/>
        </p:nvSpPr>
        <p:spPr>
          <a:xfrm>
            <a:off x="8699500" y="3168650"/>
            <a:ext cx="2856309" cy="16192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275"/>
              </a:lnSpc>
              <a:buNone/>
            </a:pPr>
            <a:r>
              <a:rPr lang="en-US" sz="850" dirty="0">
                <a:solidFill>
                  <a:srgbClr val="A2968A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Phased plan &amp; asset packs for all 34 locations.</a:t>
            </a:r>
            <a:endParaRPr lang="en-US" sz="850" dirty="0"/>
          </a:p>
        </p:txBody>
      </p:sp>
      <p:sp>
        <p:nvSpPr>
          <p:cNvPr id="17" name="Text 16" descr=""/>
          <p:cNvSpPr/>
          <p:nvPr/>
        </p:nvSpPr>
        <p:spPr>
          <a:xfrm>
            <a:off x="571500" y="5116909"/>
            <a:ext cx="1161852" cy="20510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615"/>
              </a:lnSpc>
              <a:buNone/>
            </a:pPr>
            <a:r>
              <a:rPr lang="en-US" sz="850" dirty="0">
                <a:solidFill>
                  <a:srgbClr val="E0964A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Out of scope:</a:t>
            </a:r>
            <a:endParaRPr lang="en-US" sz="850" dirty="0"/>
          </a:p>
        </p:txBody>
      </p:sp>
      <p:sp>
        <p:nvSpPr>
          <p:cNvPr id="18" name="Text 17" descr=""/>
          <p:cNvSpPr/>
          <p:nvPr/>
        </p:nvSpPr>
        <p:spPr>
          <a:xfrm>
            <a:off x="571500" y="5321995"/>
            <a:ext cx="2184301" cy="20510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615"/>
              </a:lnSpc>
              <a:buNone/>
            </a:pPr>
            <a:r>
              <a:rPr lang="en-US" sz="850" dirty="0">
                <a:solidFill>
                  <a:srgbClr val="968B7F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Photography shoot day (add-on)</a:t>
            </a:r>
            <a:endParaRPr lang="en-US" sz="850" dirty="0"/>
          </a:p>
        </p:txBody>
      </p:sp>
      <p:sp>
        <p:nvSpPr>
          <p:cNvPr id="19" name="Text 18" descr=""/>
          <p:cNvSpPr/>
          <p:nvPr/>
        </p:nvSpPr>
        <p:spPr>
          <a:xfrm>
            <a:off x="571500" y="5527080"/>
            <a:ext cx="2014240" cy="20510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615"/>
              </a:lnSpc>
              <a:buNone/>
            </a:pPr>
            <a:r>
              <a:rPr lang="en-US" sz="850" dirty="0">
                <a:solidFill>
                  <a:srgbClr val="968B7F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Print production &amp; installation</a:t>
            </a:r>
            <a:endParaRPr lang="en-US" sz="850" dirty="0"/>
          </a:p>
        </p:txBody>
      </p:sp>
      <p:sp>
        <p:nvSpPr>
          <p:cNvPr id="20" name="Text 19" descr=""/>
          <p:cNvSpPr/>
          <p:nvPr/>
        </p:nvSpPr>
        <p:spPr>
          <a:xfrm>
            <a:off x="571500" y="5732165"/>
            <a:ext cx="1938139" cy="20510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615"/>
              </a:lnSpc>
              <a:buNone/>
            </a:pPr>
            <a:r>
              <a:rPr lang="en-US" sz="850" dirty="0">
                <a:solidFill>
                  <a:srgbClr val="968B7F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Ongoing social management</a:t>
            </a:r>
            <a:endParaRPr lang="en-US" sz="850" dirty="0"/>
          </a:p>
        </p:txBody>
      </p:sp>
      <p:sp>
        <p:nvSpPr>
          <p:cNvPr id="21" name="Text 20" descr=""/>
          <p:cNvSpPr/>
          <p:nvPr/>
        </p:nvSpPr>
        <p:spPr>
          <a:xfrm>
            <a:off x="571500" y="6471920"/>
            <a:ext cx="868362" cy="10668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840"/>
              </a:lnSpc>
              <a:buNone/>
            </a:pPr>
            <a:r>
              <a:rPr lang="en-US" sz="700" spc="126" kern="0" dirty="0">
                <a:solidFill>
                  <a:srgbClr val="82766A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05 / 10</a:t>
            </a:r>
            <a:endParaRPr lang="en-US" sz="7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1" descr=""/>
          <p:cNvSpPr/>
          <p:nvPr/>
        </p:nvSpPr>
        <p:spPr>
          <a:xfrm>
            <a:off x="571500" y="709930"/>
            <a:ext cx="1604764" cy="12192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960"/>
              </a:lnSpc>
              <a:buNone/>
            </a:pPr>
            <a:r>
              <a:rPr lang="en-US" sz="800" spc="272" kern="0" dirty="0">
                <a:solidFill>
                  <a:srgbClr val="C1622D"/>
                </a:solidFill>
                <a:latin typeface="Space Grotesk SemiBold" pitchFamily="34" charset="0"/>
                <a:ea typeface="Space Grotesk SemiBold" pitchFamily="34" charset="-122"/>
                <a:cs typeface="Space Grotesk SemiBold" pitchFamily="34" charset="-120"/>
              </a:rPr>
              <a:t>05 — TIMELINE</a:t>
            </a:r>
            <a:endParaRPr lang="en-US" sz="800" dirty="0"/>
          </a:p>
        </p:txBody>
      </p:sp>
      <p:sp>
        <p:nvSpPr>
          <p:cNvPr id="3" name="Text 2" descr=""/>
          <p:cNvSpPr/>
          <p:nvPr/>
        </p:nvSpPr>
        <p:spPr>
          <a:xfrm>
            <a:off x="546100" y="1045312"/>
            <a:ext cx="4041378" cy="55488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4320"/>
              </a:lnSpc>
              <a:buNone/>
            </a:pPr>
            <a:r>
              <a:rPr lang="en-US" sz="4500" spc="-90" kern="0" dirty="0">
                <a:solidFill>
                  <a:srgbClr val="2B1A10"/>
                </a:solidFill>
                <a:latin typeface="Fraunces Black" pitchFamily="34" charset="0"/>
                <a:ea typeface="Fraunces Black" pitchFamily="34" charset="-122"/>
                <a:cs typeface="Fraunces Black" pitchFamily="34" charset="-120"/>
              </a:rPr>
              <a:t>Eight weeks,</a:t>
            </a:r>
            <a:endParaRPr lang="en-US" sz="4500" dirty="0"/>
          </a:p>
        </p:txBody>
      </p:sp>
      <p:sp>
        <p:nvSpPr>
          <p:cNvPr id="4" name="Text 3" descr=""/>
          <p:cNvSpPr/>
          <p:nvPr/>
        </p:nvSpPr>
        <p:spPr>
          <a:xfrm>
            <a:off x="546100" y="1593892"/>
            <a:ext cx="4233466" cy="55488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4320"/>
              </a:lnSpc>
              <a:buNone/>
            </a:pPr>
            <a:r>
              <a:rPr lang="en-US" sz="4500" spc="-90" kern="0" dirty="0">
                <a:solidFill>
                  <a:srgbClr val="2B1A10"/>
                </a:solidFill>
                <a:latin typeface="Fraunces Black" pitchFamily="34" charset="0"/>
                <a:ea typeface="Fraunces Black" pitchFamily="34" charset="-122"/>
                <a:cs typeface="Fraunces Black" pitchFamily="34" charset="-120"/>
              </a:rPr>
              <a:t>start to shelf.</a:t>
            </a:r>
            <a:endParaRPr lang="en-US" sz="4500" dirty="0"/>
          </a:p>
        </p:txBody>
      </p:sp>
      <p:sp>
        <p:nvSpPr>
          <p:cNvPr id="5" name="Text 4" descr=""/>
          <p:cNvSpPr/>
          <p:nvPr/>
        </p:nvSpPr>
        <p:spPr>
          <a:xfrm>
            <a:off x="1968500" y="2738120"/>
            <a:ext cx="589955" cy="10668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840"/>
              </a:lnSpc>
              <a:buNone/>
            </a:pPr>
            <a:r>
              <a:rPr lang="en-US" sz="700" spc="70" kern="0" dirty="0">
                <a:solidFill>
                  <a:srgbClr val="8A7563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W1</a:t>
            </a:r>
            <a:endParaRPr lang="en-US" sz="700" dirty="0"/>
          </a:p>
        </p:txBody>
      </p:sp>
      <p:sp>
        <p:nvSpPr>
          <p:cNvPr id="6" name="Text 5" descr=""/>
          <p:cNvSpPr/>
          <p:nvPr/>
        </p:nvSpPr>
        <p:spPr>
          <a:xfrm>
            <a:off x="3175000" y="2738120"/>
            <a:ext cx="606425" cy="10668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840"/>
              </a:lnSpc>
              <a:buNone/>
            </a:pPr>
            <a:r>
              <a:rPr lang="en-US" sz="700" spc="70" kern="0" dirty="0">
                <a:solidFill>
                  <a:srgbClr val="8A7563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W2</a:t>
            </a:r>
            <a:endParaRPr lang="en-US" sz="700" dirty="0"/>
          </a:p>
        </p:txBody>
      </p:sp>
      <p:sp>
        <p:nvSpPr>
          <p:cNvPr id="7" name="Text 6" descr=""/>
          <p:cNvSpPr/>
          <p:nvPr/>
        </p:nvSpPr>
        <p:spPr>
          <a:xfrm>
            <a:off x="4381500" y="2738120"/>
            <a:ext cx="606524" cy="10668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840"/>
              </a:lnSpc>
              <a:buNone/>
            </a:pPr>
            <a:r>
              <a:rPr lang="en-US" sz="700" spc="70" kern="0" dirty="0">
                <a:solidFill>
                  <a:srgbClr val="8A7563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W3</a:t>
            </a:r>
            <a:endParaRPr lang="en-US" sz="700" dirty="0"/>
          </a:p>
        </p:txBody>
      </p:sp>
      <p:sp>
        <p:nvSpPr>
          <p:cNvPr id="8" name="Text 7" descr=""/>
          <p:cNvSpPr/>
          <p:nvPr/>
        </p:nvSpPr>
        <p:spPr>
          <a:xfrm>
            <a:off x="5588000" y="2738120"/>
            <a:ext cx="608409" cy="10668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840"/>
              </a:lnSpc>
              <a:buNone/>
            </a:pPr>
            <a:r>
              <a:rPr lang="en-US" sz="700" spc="70" kern="0" dirty="0">
                <a:solidFill>
                  <a:srgbClr val="8A7563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W4</a:t>
            </a:r>
            <a:endParaRPr lang="en-US" sz="700" dirty="0"/>
          </a:p>
        </p:txBody>
      </p:sp>
      <p:sp>
        <p:nvSpPr>
          <p:cNvPr id="9" name="Text 8" descr=""/>
          <p:cNvSpPr/>
          <p:nvPr/>
        </p:nvSpPr>
        <p:spPr>
          <a:xfrm>
            <a:off x="6794500" y="2738120"/>
            <a:ext cx="606028" cy="10668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840"/>
              </a:lnSpc>
              <a:buNone/>
            </a:pPr>
            <a:r>
              <a:rPr lang="en-US" sz="700" spc="70" kern="0" dirty="0">
                <a:solidFill>
                  <a:srgbClr val="8A7563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W5</a:t>
            </a:r>
            <a:endParaRPr lang="en-US" sz="700" dirty="0"/>
          </a:p>
        </p:txBody>
      </p:sp>
      <p:sp>
        <p:nvSpPr>
          <p:cNvPr id="10" name="Text 9" descr=""/>
          <p:cNvSpPr/>
          <p:nvPr/>
        </p:nvSpPr>
        <p:spPr>
          <a:xfrm>
            <a:off x="8001000" y="2738120"/>
            <a:ext cx="607219" cy="10668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840"/>
              </a:lnSpc>
              <a:buNone/>
            </a:pPr>
            <a:r>
              <a:rPr lang="en-US" sz="700" spc="70" kern="0" dirty="0">
                <a:solidFill>
                  <a:srgbClr val="8A7563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W6</a:t>
            </a:r>
            <a:endParaRPr lang="en-US" sz="700" dirty="0"/>
          </a:p>
        </p:txBody>
      </p:sp>
      <p:sp>
        <p:nvSpPr>
          <p:cNvPr id="11" name="Text 10" descr=""/>
          <p:cNvSpPr/>
          <p:nvPr/>
        </p:nvSpPr>
        <p:spPr>
          <a:xfrm>
            <a:off x="9207500" y="2738120"/>
            <a:ext cx="602952" cy="10668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840"/>
              </a:lnSpc>
              <a:buNone/>
            </a:pPr>
            <a:r>
              <a:rPr lang="en-US" sz="700" spc="70" kern="0" dirty="0">
                <a:solidFill>
                  <a:srgbClr val="8A7563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W7</a:t>
            </a:r>
            <a:endParaRPr lang="en-US" sz="700" dirty="0"/>
          </a:p>
        </p:txBody>
      </p:sp>
      <p:sp>
        <p:nvSpPr>
          <p:cNvPr id="12" name="Text 11" descr=""/>
          <p:cNvSpPr/>
          <p:nvPr/>
        </p:nvSpPr>
        <p:spPr>
          <a:xfrm>
            <a:off x="10414000" y="2738120"/>
            <a:ext cx="608211" cy="10668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840"/>
              </a:lnSpc>
              <a:buNone/>
            </a:pPr>
            <a:r>
              <a:rPr lang="en-US" sz="700" spc="70" kern="0" dirty="0">
                <a:solidFill>
                  <a:srgbClr val="8A7563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W8</a:t>
            </a:r>
            <a:endParaRPr lang="en-US" sz="700" dirty="0"/>
          </a:p>
        </p:txBody>
      </p:sp>
      <p:sp>
        <p:nvSpPr>
          <p:cNvPr id="13" name="Text 12" descr=""/>
          <p:cNvSpPr/>
          <p:nvPr/>
        </p:nvSpPr>
        <p:spPr>
          <a:xfrm>
            <a:off x="571500" y="3068320"/>
            <a:ext cx="1108075" cy="18288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2B1A10"/>
                </a:solidFill>
                <a:latin typeface="Fraunces SemiBold" pitchFamily="34" charset="0"/>
                <a:ea typeface="Fraunces SemiBold" pitchFamily="34" charset="-122"/>
                <a:cs typeface="Fraunces SemiBold" pitchFamily="34" charset="-120"/>
              </a:rPr>
              <a:t>Discover</a:t>
            </a:r>
            <a:endParaRPr lang="en-US" sz="1200" dirty="0"/>
          </a:p>
        </p:txBody>
      </p:sp>
      <p:sp>
        <p:nvSpPr>
          <p:cNvPr id="14" name="Text 13" descr=""/>
          <p:cNvSpPr/>
          <p:nvPr/>
        </p:nvSpPr>
        <p:spPr>
          <a:xfrm>
            <a:off x="571500" y="3563620"/>
            <a:ext cx="947737" cy="18288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2B1A10"/>
                </a:solidFill>
                <a:latin typeface="Fraunces SemiBold" pitchFamily="34" charset="0"/>
                <a:ea typeface="Fraunces SemiBold" pitchFamily="34" charset="-122"/>
                <a:cs typeface="Fraunces SemiBold" pitchFamily="34" charset="-120"/>
              </a:rPr>
              <a:t>Define</a:t>
            </a:r>
            <a:endParaRPr lang="en-US" sz="1200" dirty="0"/>
          </a:p>
        </p:txBody>
      </p:sp>
      <p:sp>
        <p:nvSpPr>
          <p:cNvPr id="15" name="Text 14" descr=""/>
          <p:cNvSpPr/>
          <p:nvPr/>
        </p:nvSpPr>
        <p:spPr>
          <a:xfrm>
            <a:off x="571500" y="4058920"/>
            <a:ext cx="968673" cy="18288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2B1A10"/>
                </a:solidFill>
                <a:latin typeface="Fraunces SemiBold" pitchFamily="34" charset="0"/>
                <a:ea typeface="Fraunces SemiBold" pitchFamily="34" charset="-122"/>
                <a:cs typeface="Fraunces SemiBold" pitchFamily="34" charset="-120"/>
              </a:rPr>
              <a:t>Design</a:t>
            </a:r>
            <a:endParaRPr lang="en-US" sz="1200" dirty="0"/>
          </a:p>
        </p:txBody>
      </p:sp>
      <p:sp>
        <p:nvSpPr>
          <p:cNvPr id="16" name="Text 15" descr=""/>
          <p:cNvSpPr/>
          <p:nvPr/>
        </p:nvSpPr>
        <p:spPr>
          <a:xfrm>
            <a:off x="571500" y="4554220"/>
            <a:ext cx="980281" cy="18288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440"/>
              </a:lnSpc>
              <a:buNone/>
            </a:pPr>
            <a:r>
              <a:rPr lang="en-US" sz="1200" dirty="0">
                <a:solidFill>
                  <a:srgbClr val="2B1A10"/>
                </a:solidFill>
                <a:latin typeface="Fraunces SemiBold" pitchFamily="34" charset="0"/>
                <a:ea typeface="Fraunces SemiBold" pitchFamily="34" charset="-122"/>
                <a:cs typeface="Fraunces SemiBold" pitchFamily="34" charset="-120"/>
              </a:rPr>
              <a:t>Deploy</a:t>
            </a:r>
            <a:endParaRPr lang="en-US" sz="1200" dirty="0"/>
          </a:p>
        </p:txBody>
      </p:sp>
      <p:sp>
        <p:nvSpPr>
          <p:cNvPr id="17" name="Text 16" descr=""/>
          <p:cNvSpPr/>
          <p:nvPr/>
        </p:nvSpPr>
        <p:spPr>
          <a:xfrm>
            <a:off x="571500" y="5783580"/>
            <a:ext cx="556816" cy="12192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960"/>
              </a:lnSpc>
              <a:buNone/>
            </a:pPr>
            <a:r>
              <a:rPr lang="en-US" sz="800" dirty="0">
                <a:solidFill>
                  <a:srgbClr val="6A5544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 xml:space="preserve">◆ </a:t>
            </a:r>
            <a:endParaRPr lang="en-US" sz="800" dirty="0"/>
          </a:p>
        </p:txBody>
      </p:sp>
      <p:sp>
        <p:nvSpPr>
          <p:cNvPr id="18" name="Text 17" descr=""/>
          <p:cNvSpPr/>
          <p:nvPr/>
        </p:nvSpPr>
        <p:spPr>
          <a:xfrm>
            <a:off x="671116" y="5783580"/>
            <a:ext cx="1011337" cy="12192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960"/>
              </a:lnSpc>
              <a:buNone/>
            </a:pPr>
            <a:r>
              <a:rPr lang="en-US" sz="800" b="1" dirty="0">
                <a:solidFill>
                  <a:srgbClr val="2B1A10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Milestone 1</a:t>
            </a:r>
            <a:endParaRPr lang="en-US" sz="800" dirty="0"/>
          </a:p>
        </p:txBody>
      </p:sp>
      <p:sp>
        <p:nvSpPr>
          <p:cNvPr id="19" name="Text 18" descr=""/>
          <p:cNvSpPr/>
          <p:nvPr/>
        </p:nvSpPr>
        <p:spPr>
          <a:xfrm>
            <a:off x="1225252" y="5783580"/>
            <a:ext cx="1666478" cy="12192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960"/>
              </a:lnSpc>
              <a:buNone/>
            </a:pPr>
            <a:r>
              <a:rPr lang="en-US" sz="800" dirty="0">
                <a:solidFill>
                  <a:srgbClr val="6A5544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 xml:space="preserve"> — Strategy sign-off · W2</a:t>
            </a:r>
            <a:endParaRPr lang="en-US" sz="800" dirty="0"/>
          </a:p>
        </p:txBody>
      </p:sp>
      <p:sp>
        <p:nvSpPr>
          <p:cNvPr id="20" name="Text 19" descr=""/>
          <p:cNvSpPr/>
          <p:nvPr/>
        </p:nvSpPr>
        <p:spPr>
          <a:xfrm>
            <a:off x="2815530" y="5783580"/>
            <a:ext cx="556816" cy="12192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960"/>
              </a:lnSpc>
              <a:buNone/>
            </a:pPr>
            <a:r>
              <a:rPr lang="en-US" sz="800" dirty="0">
                <a:solidFill>
                  <a:srgbClr val="6A5544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 xml:space="preserve">◆ </a:t>
            </a:r>
            <a:endParaRPr lang="en-US" sz="800" dirty="0"/>
          </a:p>
        </p:txBody>
      </p:sp>
      <p:sp>
        <p:nvSpPr>
          <p:cNvPr id="21" name="Text 20" descr=""/>
          <p:cNvSpPr/>
          <p:nvPr/>
        </p:nvSpPr>
        <p:spPr>
          <a:xfrm>
            <a:off x="2915146" y="5783580"/>
            <a:ext cx="1025823" cy="12192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960"/>
              </a:lnSpc>
              <a:buNone/>
            </a:pPr>
            <a:r>
              <a:rPr lang="en-US" sz="800" b="1" dirty="0">
                <a:solidFill>
                  <a:srgbClr val="2B1A10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Milestone 2</a:t>
            </a:r>
            <a:endParaRPr lang="en-US" sz="800" dirty="0"/>
          </a:p>
        </p:txBody>
      </p:sp>
      <p:sp>
        <p:nvSpPr>
          <p:cNvPr id="22" name="Text 21" descr=""/>
          <p:cNvSpPr/>
          <p:nvPr/>
        </p:nvSpPr>
        <p:spPr>
          <a:xfrm>
            <a:off x="3483769" y="5783580"/>
            <a:ext cx="1549003" cy="12192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960"/>
              </a:lnSpc>
              <a:buNone/>
            </a:pPr>
            <a:r>
              <a:rPr lang="en-US" sz="800" dirty="0">
                <a:solidFill>
                  <a:srgbClr val="6A5544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 xml:space="preserve"> — Identity review · W5</a:t>
            </a:r>
            <a:endParaRPr lang="en-US" sz="800" dirty="0"/>
          </a:p>
        </p:txBody>
      </p:sp>
      <p:sp>
        <p:nvSpPr>
          <p:cNvPr id="23" name="Text 22" descr=""/>
          <p:cNvSpPr/>
          <p:nvPr/>
        </p:nvSpPr>
        <p:spPr>
          <a:xfrm>
            <a:off x="4956572" y="5783580"/>
            <a:ext cx="556816" cy="12192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960"/>
              </a:lnSpc>
              <a:buNone/>
            </a:pPr>
            <a:r>
              <a:rPr lang="en-US" sz="800" dirty="0">
                <a:solidFill>
                  <a:srgbClr val="6A5544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 xml:space="preserve">◆ </a:t>
            </a:r>
            <a:endParaRPr lang="en-US" sz="800" dirty="0"/>
          </a:p>
        </p:txBody>
      </p:sp>
      <p:sp>
        <p:nvSpPr>
          <p:cNvPr id="24" name="Text 23" descr=""/>
          <p:cNvSpPr/>
          <p:nvPr/>
        </p:nvSpPr>
        <p:spPr>
          <a:xfrm>
            <a:off x="5056187" y="5783580"/>
            <a:ext cx="1027212" cy="12192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960"/>
              </a:lnSpc>
              <a:buNone/>
            </a:pPr>
            <a:r>
              <a:rPr lang="en-US" sz="800" b="1" dirty="0">
                <a:solidFill>
                  <a:srgbClr val="2B1A10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Milestone 3</a:t>
            </a:r>
            <a:endParaRPr lang="en-US" sz="800" dirty="0"/>
          </a:p>
        </p:txBody>
      </p:sp>
      <p:sp>
        <p:nvSpPr>
          <p:cNvPr id="25" name="Text 24" descr=""/>
          <p:cNvSpPr/>
          <p:nvPr/>
        </p:nvSpPr>
        <p:spPr>
          <a:xfrm>
            <a:off x="5626199" y="5783580"/>
            <a:ext cx="1457027" cy="12192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960"/>
              </a:lnSpc>
              <a:buNone/>
            </a:pPr>
            <a:r>
              <a:rPr lang="en-US" sz="800" dirty="0">
                <a:solidFill>
                  <a:srgbClr val="6A5544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 xml:space="preserve"> — Final handoff · W8</a:t>
            </a:r>
            <a:endParaRPr lang="en-US" sz="800" dirty="0"/>
          </a:p>
        </p:txBody>
      </p:sp>
      <p:sp>
        <p:nvSpPr>
          <p:cNvPr id="26" name="Text 25" descr=""/>
          <p:cNvSpPr/>
          <p:nvPr/>
        </p:nvSpPr>
        <p:spPr>
          <a:xfrm>
            <a:off x="571500" y="6471920"/>
            <a:ext cx="868362" cy="10668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840"/>
              </a:lnSpc>
              <a:buNone/>
            </a:pPr>
            <a:r>
              <a:rPr lang="en-US" sz="700" spc="126" kern="0" dirty="0">
                <a:solidFill>
                  <a:srgbClr val="A0968A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06 / 10</a:t>
            </a:r>
            <a:endParaRPr lang="en-US" sz="7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1" descr=""/>
          <p:cNvSpPr/>
          <p:nvPr/>
        </p:nvSpPr>
        <p:spPr>
          <a:xfrm>
            <a:off x="571500" y="709930"/>
            <a:ext cx="1644452" cy="12192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960"/>
              </a:lnSpc>
              <a:buNone/>
            </a:pPr>
            <a:r>
              <a:rPr lang="en-US" sz="800" spc="272" kern="0" dirty="0">
                <a:solidFill>
                  <a:srgbClr val="E0964A"/>
                </a:solidFill>
                <a:latin typeface="Space Grotesk SemiBold" pitchFamily="34" charset="0"/>
                <a:ea typeface="Space Grotesk SemiBold" pitchFamily="34" charset="-122"/>
                <a:cs typeface="Space Grotesk SemiBold" pitchFamily="34" charset="-120"/>
              </a:rPr>
              <a:t>06 — THE TEAM</a:t>
            </a:r>
            <a:endParaRPr lang="en-US" sz="800" dirty="0"/>
          </a:p>
        </p:txBody>
      </p:sp>
      <p:sp>
        <p:nvSpPr>
          <p:cNvPr id="3" name="Text 2" descr=""/>
          <p:cNvSpPr/>
          <p:nvPr/>
        </p:nvSpPr>
        <p:spPr>
          <a:xfrm>
            <a:off x="546100" y="1070712"/>
            <a:ext cx="3482776" cy="55488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4320"/>
              </a:lnSpc>
              <a:buNone/>
            </a:pPr>
            <a:r>
              <a:rPr lang="en-US" sz="4500" spc="-90" kern="0" dirty="0">
                <a:solidFill>
                  <a:srgbClr val="F5ECDD"/>
                </a:solidFill>
                <a:latin typeface="Fraunces Black" pitchFamily="34" charset="0"/>
                <a:ea typeface="Fraunces Black" pitchFamily="34" charset="-122"/>
                <a:cs typeface="Fraunces Black" pitchFamily="34" charset="-120"/>
              </a:rPr>
              <a:t>Five hands</a:t>
            </a:r>
            <a:endParaRPr lang="en-US" sz="4500" dirty="0"/>
          </a:p>
        </p:txBody>
      </p:sp>
      <p:sp>
        <p:nvSpPr>
          <p:cNvPr id="4" name="Text 3" descr=""/>
          <p:cNvSpPr/>
          <p:nvPr/>
        </p:nvSpPr>
        <p:spPr>
          <a:xfrm>
            <a:off x="546100" y="1619292"/>
            <a:ext cx="3988594" cy="55488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4320"/>
              </a:lnSpc>
              <a:buNone/>
            </a:pPr>
            <a:r>
              <a:rPr lang="en-US" sz="4500" spc="-90" kern="0" dirty="0">
                <a:solidFill>
                  <a:srgbClr val="F5ECDD"/>
                </a:solidFill>
                <a:latin typeface="Fraunces Black" pitchFamily="34" charset="0"/>
                <a:ea typeface="Fraunces Black" pitchFamily="34" charset="-122"/>
                <a:cs typeface="Fraunces Black" pitchFamily="34" charset="-120"/>
              </a:rPr>
              <a:t>on the roast.</a:t>
            </a:r>
            <a:endParaRPr lang="en-US" sz="4500" dirty="0"/>
          </a:p>
        </p:txBody>
      </p:sp>
      <p:sp>
        <p:nvSpPr>
          <p:cNvPr id="5" name="Text 4" descr=""/>
          <p:cNvSpPr/>
          <p:nvPr/>
        </p:nvSpPr>
        <p:spPr>
          <a:xfrm>
            <a:off x="571500" y="5072380"/>
            <a:ext cx="1518642" cy="19812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560"/>
              </a:lnSpc>
              <a:buNone/>
            </a:pPr>
            <a:r>
              <a:rPr lang="en-US" sz="1300" dirty="0">
                <a:solidFill>
                  <a:srgbClr val="E8D4B0"/>
                </a:solidFill>
                <a:latin typeface="Fraunces SemiBold" pitchFamily="34" charset="0"/>
                <a:ea typeface="Fraunces SemiBold" pitchFamily="34" charset="-122"/>
                <a:cs typeface="Fraunces SemiBold" pitchFamily="34" charset="-120"/>
              </a:rPr>
              <a:t>Nadia Owusu</a:t>
            </a:r>
            <a:endParaRPr lang="en-US" sz="1300" dirty="0"/>
          </a:p>
        </p:txBody>
      </p:sp>
      <p:sp>
        <p:nvSpPr>
          <p:cNvPr id="6" name="Text 5" descr=""/>
          <p:cNvSpPr/>
          <p:nvPr/>
        </p:nvSpPr>
        <p:spPr>
          <a:xfrm>
            <a:off x="571500" y="5302250"/>
            <a:ext cx="1499791" cy="1143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900"/>
              </a:lnSpc>
              <a:buNone/>
            </a:pPr>
            <a:r>
              <a:rPr lang="en-US" sz="750" spc="75" kern="0" dirty="0">
                <a:solidFill>
                  <a:srgbClr val="E0964A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CREATIVE DIRECTOR</a:t>
            </a:r>
            <a:endParaRPr lang="en-US" sz="750" dirty="0"/>
          </a:p>
        </p:txBody>
      </p:sp>
      <p:sp>
        <p:nvSpPr>
          <p:cNvPr id="7" name="Text 6" descr=""/>
          <p:cNvSpPr/>
          <p:nvPr/>
        </p:nvSpPr>
        <p:spPr>
          <a:xfrm>
            <a:off x="3390900" y="5072380"/>
            <a:ext cx="1601688" cy="19812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560"/>
              </a:lnSpc>
              <a:buNone/>
            </a:pPr>
            <a:r>
              <a:rPr lang="en-US" sz="1300" dirty="0">
                <a:solidFill>
                  <a:srgbClr val="E8D4B0"/>
                </a:solidFill>
                <a:latin typeface="Fraunces SemiBold" pitchFamily="34" charset="0"/>
                <a:ea typeface="Fraunces SemiBold" pitchFamily="34" charset="-122"/>
                <a:cs typeface="Fraunces SemiBold" pitchFamily="34" charset="-120"/>
              </a:rPr>
              <a:t>Léo Marchand</a:t>
            </a:r>
            <a:endParaRPr lang="en-US" sz="1300" dirty="0"/>
          </a:p>
        </p:txBody>
      </p:sp>
      <p:sp>
        <p:nvSpPr>
          <p:cNvPr id="8" name="Text 7" descr=""/>
          <p:cNvSpPr/>
          <p:nvPr/>
        </p:nvSpPr>
        <p:spPr>
          <a:xfrm>
            <a:off x="3390900" y="5302250"/>
            <a:ext cx="1475284" cy="1143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900"/>
              </a:lnSpc>
              <a:buNone/>
            </a:pPr>
            <a:r>
              <a:rPr lang="en-US" sz="750" spc="75" kern="0" dirty="0">
                <a:solidFill>
                  <a:srgbClr val="E0964A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BRAND STRATEGIST</a:t>
            </a:r>
            <a:endParaRPr lang="en-US" sz="750" dirty="0"/>
          </a:p>
        </p:txBody>
      </p:sp>
      <p:sp>
        <p:nvSpPr>
          <p:cNvPr id="9" name="Text 8" descr=""/>
          <p:cNvSpPr/>
          <p:nvPr/>
        </p:nvSpPr>
        <p:spPr>
          <a:xfrm>
            <a:off x="6210300" y="5072380"/>
            <a:ext cx="1453455" cy="19812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560"/>
              </a:lnSpc>
              <a:buNone/>
            </a:pPr>
            <a:r>
              <a:rPr lang="en-US" sz="1300" dirty="0">
                <a:solidFill>
                  <a:srgbClr val="E8D4B0"/>
                </a:solidFill>
                <a:latin typeface="Fraunces SemiBold" pitchFamily="34" charset="0"/>
                <a:ea typeface="Fraunces SemiBold" pitchFamily="34" charset="-122"/>
                <a:cs typeface="Fraunces SemiBold" pitchFamily="34" charset="-120"/>
              </a:rPr>
              <a:t>Priya Anand</a:t>
            </a:r>
            <a:endParaRPr lang="en-US" sz="1300" dirty="0"/>
          </a:p>
        </p:txBody>
      </p:sp>
      <p:sp>
        <p:nvSpPr>
          <p:cNvPr id="10" name="Text 9" descr=""/>
          <p:cNvSpPr/>
          <p:nvPr/>
        </p:nvSpPr>
        <p:spPr>
          <a:xfrm>
            <a:off x="6210300" y="5302250"/>
            <a:ext cx="1272580" cy="1143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900"/>
              </a:lnSpc>
              <a:buNone/>
            </a:pPr>
            <a:r>
              <a:rPr lang="en-US" sz="750" spc="75" kern="0" dirty="0">
                <a:solidFill>
                  <a:srgbClr val="E0964A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LEAD DESIGNER</a:t>
            </a:r>
            <a:endParaRPr lang="en-US" sz="750" dirty="0"/>
          </a:p>
        </p:txBody>
      </p:sp>
      <p:sp>
        <p:nvSpPr>
          <p:cNvPr id="11" name="Text 10" descr=""/>
          <p:cNvSpPr/>
          <p:nvPr/>
        </p:nvSpPr>
        <p:spPr>
          <a:xfrm>
            <a:off x="9029700" y="5072380"/>
            <a:ext cx="1199654" cy="19812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560"/>
              </a:lnSpc>
              <a:buNone/>
            </a:pPr>
            <a:r>
              <a:rPr lang="en-US" sz="1300" dirty="0">
                <a:solidFill>
                  <a:srgbClr val="E8D4B0"/>
                </a:solidFill>
                <a:latin typeface="Fraunces SemiBold" pitchFamily="34" charset="0"/>
                <a:ea typeface="Fraunces SemiBold" pitchFamily="34" charset="-122"/>
                <a:cs typeface="Fraunces SemiBold" pitchFamily="34" charset="-120"/>
              </a:rPr>
              <a:t>Sam Ríos</a:t>
            </a:r>
            <a:endParaRPr lang="en-US" sz="1300" dirty="0"/>
          </a:p>
        </p:txBody>
      </p:sp>
      <p:sp>
        <p:nvSpPr>
          <p:cNvPr id="12" name="Text 11" descr=""/>
          <p:cNvSpPr/>
          <p:nvPr/>
        </p:nvSpPr>
        <p:spPr>
          <a:xfrm>
            <a:off x="9029700" y="5302250"/>
            <a:ext cx="1319212" cy="1143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900"/>
              </a:lnSpc>
              <a:buNone/>
            </a:pPr>
            <a:r>
              <a:rPr lang="en-US" sz="750" spc="75" kern="0" dirty="0">
                <a:solidFill>
                  <a:srgbClr val="E0964A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PACKAGING &amp; 3D</a:t>
            </a:r>
            <a:endParaRPr lang="en-US" sz="750" dirty="0"/>
          </a:p>
        </p:txBody>
      </p:sp>
      <p:sp>
        <p:nvSpPr>
          <p:cNvPr id="13" name="Text 12" descr=""/>
          <p:cNvSpPr/>
          <p:nvPr/>
        </p:nvSpPr>
        <p:spPr>
          <a:xfrm>
            <a:off x="571500" y="6471920"/>
            <a:ext cx="868362" cy="10668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840"/>
              </a:lnSpc>
              <a:buNone/>
            </a:pPr>
            <a:r>
              <a:rPr lang="en-US" sz="700" spc="126" kern="0" dirty="0">
                <a:solidFill>
                  <a:srgbClr val="81766A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07 / 10</a:t>
            </a:r>
            <a:endParaRPr lang="en-US" sz="7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1" descr=""/>
          <p:cNvSpPr/>
          <p:nvPr/>
        </p:nvSpPr>
        <p:spPr>
          <a:xfrm>
            <a:off x="571500" y="709930"/>
            <a:ext cx="2182614" cy="12192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960"/>
              </a:lnSpc>
              <a:buNone/>
            </a:pPr>
            <a:r>
              <a:rPr lang="en-US" sz="800" spc="272" kern="0" dirty="0">
                <a:solidFill>
                  <a:srgbClr val="C1622D"/>
                </a:solidFill>
                <a:latin typeface="Space Grotesk SemiBold" pitchFamily="34" charset="0"/>
                <a:ea typeface="Space Grotesk SemiBold" pitchFamily="34" charset="-122"/>
                <a:cs typeface="Space Grotesk SemiBold" pitchFamily="34" charset="-120"/>
              </a:rPr>
              <a:t>07 — THE INVESTMENT</a:t>
            </a:r>
            <a:endParaRPr lang="en-US" sz="800" dirty="0"/>
          </a:p>
        </p:txBody>
      </p:sp>
      <p:sp>
        <p:nvSpPr>
          <p:cNvPr id="3" name="Text 2" descr=""/>
          <p:cNvSpPr/>
          <p:nvPr/>
        </p:nvSpPr>
        <p:spPr>
          <a:xfrm>
            <a:off x="546100" y="1070478"/>
            <a:ext cx="3299321" cy="54242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4224"/>
              </a:lnSpc>
              <a:buNone/>
            </a:pPr>
            <a:r>
              <a:rPr lang="en-US" sz="4400" spc="-88" kern="0" dirty="0">
                <a:solidFill>
                  <a:srgbClr val="2B1A10"/>
                </a:solidFill>
                <a:latin typeface="Fraunces Black" pitchFamily="34" charset="0"/>
                <a:ea typeface="Fraunces Black" pitchFamily="34" charset="-122"/>
                <a:cs typeface="Fraunces Black" pitchFamily="34" charset="-120"/>
              </a:rPr>
              <a:t>Fair price,</a:t>
            </a:r>
            <a:endParaRPr lang="en-US" sz="4400" dirty="0"/>
          </a:p>
        </p:txBody>
      </p:sp>
      <p:sp>
        <p:nvSpPr>
          <p:cNvPr id="4" name="Text 3" descr=""/>
          <p:cNvSpPr/>
          <p:nvPr/>
        </p:nvSpPr>
        <p:spPr>
          <a:xfrm>
            <a:off x="546100" y="1606854"/>
            <a:ext cx="3371949" cy="54242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4224"/>
              </a:lnSpc>
              <a:buNone/>
            </a:pPr>
            <a:r>
              <a:rPr lang="en-US" sz="4400" spc="-88" kern="0" dirty="0">
                <a:solidFill>
                  <a:srgbClr val="2B1A10"/>
                </a:solidFill>
                <a:latin typeface="Fraunces Black" pitchFamily="34" charset="0"/>
                <a:ea typeface="Fraunces Black" pitchFamily="34" charset="-122"/>
                <a:cs typeface="Fraunces Black" pitchFamily="34" charset="-120"/>
              </a:rPr>
              <a:t>full flavor.</a:t>
            </a:r>
            <a:endParaRPr lang="en-US" sz="4400" dirty="0"/>
          </a:p>
        </p:txBody>
      </p:sp>
      <p:sp>
        <p:nvSpPr>
          <p:cNvPr id="5" name="Text 4" descr=""/>
          <p:cNvSpPr/>
          <p:nvPr/>
        </p:nvSpPr>
        <p:spPr>
          <a:xfrm>
            <a:off x="571500" y="2880360"/>
            <a:ext cx="1622326" cy="16764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320"/>
              </a:lnSpc>
              <a:buNone/>
            </a:pPr>
            <a:r>
              <a:rPr lang="en-US" sz="1100" dirty="0">
                <a:solidFill>
                  <a:srgbClr val="20140C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Discover &amp; Define</a:t>
            </a:r>
            <a:endParaRPr lang="en-US" sz="1100" dirty="0"/>
          </a:p>
        </p:txBody>
      </p:sp>
      <p:sp>
        <p:nvSpPr>
          <p:cNvPr id="6" name="Text 5" descr=""/>
          <p:cNvSpPr/>
          <p:nvPr/>
        </p:nvSpPr>
        <p:spPr>
          <a:xfrm>
            <a:off x="3974008" y="2875280"/>
            <a:ext cx="1118691" cy="19812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560"/>
              </a:lnSpc>
              <a:buNone/>
            </a:pPr>
            <a:r>
              <a:rPr lang="en-US" sz="1300" dirty="0">
                <a:solidFill>
                  <a:srgbClr val="C1622D"/>
                </a:solidFill>
                <a:latin typeface="Fraunces SemiBold" pitchFamily="34" charset="0"/>
                <a:ea typeface="Fraunces SemiBold" pitchFamily="34" charset="-122"/>
                <a:cs typeface="Fraunces SemiBold" pitchFamily="34" charset="-120"/>
              </a:rPr>
              <a:t>$14,000</a:t>
            </a:r>
            <a:endParaRPr lang="en-US" sz="1300" dirty="0"/>
          </a:p>
        </p:txBody>
      </p:sp>
      <p:sp>
        <p:nvSpPr>
          <p:cNvPr id="7" name="Text 6" descr=""/>
          <p:cNvSpPr/>
          <p:nvPr/>
        </p:nvSpPr>
        <p:spPr>
          <a:xfrm>
            <a:off x="571500" y="3369310"/>
            <a:ext cx="2342059" cy="16764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320"/>
              </a:lnSpc>
              <a:buNone/>
            </a:pPr>
            <a:r>
              <a:rPr lang="en-US" sz="1100" dirty="0">
                <a:solidFill>
                  <a:srgbClr val="20140C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Identity &amp; Packaging Design</a:t>
            </a:r>
            <a:endParaRPr lang="en-US" sz="1100" dirty="0"/>
          </a:p>
        </p:txBody>
      </p:sp>
      <p:sp>
        <p:nvSpPr>
          <p:cNvPr id="8" name="Text 7" descr=""/>
          <p:cNvSpPr/>
          <p:nvPr/>
        </p:nvSpPr>
        <p:spPr>
          <a:xfrm>
            <a:off x="3959820" y="3364230"/>
            <a:ext cx="1132880" cy="19812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560"/>
              </a:lnSpc>
              <a:buNone/>
            </a:pPr>
            <a:r>
              <a:rPr lang="en-US" sz="1300" dirty="0">
                <a:solidFill>
                  <a:srgbClr val="C1622D"/>
                </a:solidFill>
                <a:latin typeface="Fraunces SemiBold" pitchFamily="34" charset="0"/>
                <a:ea typeface="Fraunces SemiBold" pitchFamily="34" charset="-122"/>
                <a:cs typeface="Fraunces SemiBold" pitchFamily="34" charset="-120"/>
              </a:rPr>
              <a:t>$32,000</a:t>
            </a:r>
            <a:endParaRPr lang="en-US" sz="1300" dirty="0"/>
          </a:p>
        </p:txBody>
      </p:sp>
      <p:sp>
        <p:nvSpPr>
          <p:cNvPr id="9" name="Text 8" descr=""/>
          <p:cNvSpPr/>
          <p:nvPr/>
        </p:nvSpPr>
        <p:spPr>
          <a:xfrm>
            <a:off x="571500" y="3858260"/>
            <a:ext cx="1812032" cy="16764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320"/>
              </a:lnSpc>
              <a:buNone/>
            </a:pPr>
            <a:r>
              <a:rPr lang="en-US" sz="1100" dirty="0">
                <a:solidFill>
                  <a:srgbClr val="20140C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In-Store &amp; Digital Kit</a:t>
            </a:r>
            <a:endParaRPr lang="en-US" sz="1100" dirty="0"/>
          </a:p>
        </p:txBody>
      </p:sp>
      <p:sp>
        <p:nvSpPr>
          <p:cNvPr id="10" name="Text 9" descr=""/>
          <p:cNvSpPr/>
          <p:nvPr/>
        </p:nvSpPr>
        <p:spPr>
          <a:xfrm>
            <a:off x="3975894" y="3853180"/>
            <a:ext cx="1116806" cy="19812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560"/>
              </a:lnSpc>
              <a:buNone/>
            </a:pPr>
            <a:r>
              <a:rPr lang="en-US" sz="1300" dirty="0">
                <a:solidFill>
                  <a:srgbClr val="C1622D"/>
                </a:solidFill>
                <a:latin typeface="Fraunces SemiBold" pitchFamily="34" charset="0"/>
                <a:ea typeface="Fraunces SemiBold" pitchFamily="34" charset="-122"/>
                <a:cs typeface="Fraunces SemiBold" pitchFamily="34" charset="-120"/>
              </a:rPr>
              <a:t>$18,000</a:t>
            </a:r>
            <a:endParaRPr lang="en-US" sz="1300" dirty="0"/>
          </a:p>
        </p:txBody>
      </p:sp>
      <p:sp>
        <p:nvSpPr>
          <p:cNvPr id="11" name="Text 10" descr=""/>
          <p:cNvSpPr/>
          <p:nvPr/>
        </p:nvSpPr>
        <p:spPr>
          <a:xfrm>
            <a:off x="571500" y="4347210"/>
            <a:ext cx="1787426" cy="16764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320"/>
              </a:lnSpc>
              <a:buNone/>
            </a:pPr>
            <a:r>
              <a:rPr lang="en-US" sz="1100" dirty="0">
                <a:solidFill>
                  <a:srgbClr val="20140C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Guidelines &amp; Rollout</a:t>
            </a:r>
            <a:endParaRPr lang="en-US" sz="1100" dirty="0"/>
          </a:p>
        </p:txBody>
      </p:sp>
      <p:sp>
        <p:nvSpPr>
          <p:cNvPr id="12" name="Text 11" descr=""/>
          <p:cNvSpPr/>
          <p:nvPr/>
        </p:nvSpPr>
        <p:spPr>
          <a:xfrm>
            <a:off x="3974008" y="4342130"/>
            <a:ext cx="1118691" cy="19812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560"/>
              </a:lnSpc>
              <a:buNone/>
            </a:pPr>
            <a:r>
              <a:rPr lang="en-US" sz="1300" dirty="0">
                <a:solidFill>
                  <a:srgbClr val="C1622D"/>
                </a:solidFill>
                <a:latin typeface="Fraunces SemiBold" pitchFamily="34" charset="0"/>
                <a:ea typeface="Fraunces SemiBold" pitchFamily="34" charset="-122"/>
                <a:cs typeface="Fraunces SemiBold" pitchFamily="34" charset="-120"/>
              </a:rPr>
              <a:t>$14,000</a:t>
            </a:r>
            <a:endParaRPr lang="en-US" sz="1300" dirty="0"/>
          </a:p>
        </p:txBody>
      </p:sp>
      <p:sp>
        <p:nvSpPr>
          <p:cNvPr id="13" name="Text 12" descr=""/>
          <p:cNvSpPr/>
          <p:nvPr/>
        </p:nvSpPr>
        <p:spPr>
          <a:xfrm>
            <a:off x="571500" y="4850130"/>
            <a:ext cx="4165997" cy="12192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960"/>
              </a:lnSpc>
              <a:buNone/>
            </a:pPr>
            <a:r>
              <a:rPr lang="en-US" sz="800" dirty="0">
                <a:solidFill>
                  <a:srgbClr val="7A6552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 xml:space="preserve">50% on kickoff · 50% at final handoff. Photography day &amp; production quoted </a:t>
            </a:r>
            <a:endParaRPr lang="en-US" sz="800" dirty="0"/>
          </a:p>
        </p:txBody>
      </p:sp>
      <p:sp>
        <p:nvSpPr>
          <p:cNvPr id="14" name="Text 13" descr=""/>
          <p:cNvSpPr/>
          <p:nvPr/>
        </p:nvSpPr>
        <p:spPr>
          <a:xfrm>
            <a:off x="571500" y="4983480"/>
            <a:ext cx="1004391" cy="12192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960"/>
              </a:lnSpc>
              <a:buNone/>
            </a:pPr>
            <a:r>
              <a:rPr lang="en-US" sz="800" dirty="0">
                <a:solidFill>
                  <a:srgbClr val="7A6552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separately.</a:t>
            </a:r>
            <a:endParaRPr lang="en-US" sz="800" dirty="0"/>
          </a:p>
        </p:txBody>
      </p:sp>
      <p:sp>
        <p:nvSpPr>
          <p:cNvPr id="15" name="Text 14" descr=""/>
          <p:cNvSpPr/>
          <p:nvPr/>
        </p:nvSpPr>
        <p:spPr>
          <a:xfrm>
            <a:off x="9513788" y="2805430"/>
            <a:ext cx="1979712" cy="12192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r">
              <a:lnSpc>
                <a:spcPts val="960"/>
              </a:lnSpc>
              <a:buNone/>
            </a:pPr>
            <a:r>
              <a:rPr lang="en-US" sz="800" spc="272" kern="0" dirty="0">
                <a:solidFill>
                  <a:srgbClr val="E0964A"/>
                </a:solidFill>
                <a:latin typeface="Space Grotesk SemiBold" pitchFamily="34" charset="0"/>
                <a:ea typeface="Space Grotesk SemiBold" pitchFamily="34" charset="-122"/>
                <a:cs typeface="Space Grotesk SemiBold" pitchFamily="34" charset="-120"/>
              </a:rPr>
              <a:t>TOTAL ENGAGEMENT</a:t>
            </a:r>
            <a:endParaRPr lang="en-US" sz="800" dirty="0"/>
          </a:p>
        </p:txBody>
      </p:sp>
      <p:sp>
        <p:nvSpPr>
          <p:cNvPr id="16" name="Text 15" descr=""/>
          <p:cNvSpPr/>
          <p:nvPr/>
        </p:nvSpPr>
        <p:spPr>
          <a:xfrm>
            <a:off x="7965380" y="3094355"/>
            <a:ext cx="3528119" cy="118554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r">
              <a:lnSpc>
                <a:spcPts val="9000"/>
              </a:lnSpc>
              <a:buNone/>
            </a:pPr>
            <a:r>
              <a:rPr lang="en-US" sz="10000" spc="-300" kern="0" dirty="0">
                <a:solidFill>
                  <a:srgbClr val="F5ECDD"/>
                </a:solidFill>
                <a:latin typeface="Fraunces Black" pitchFamily="34" charset="0"/>
                <a:ea typeface="Fraunces Black" pitchFamily="34" charset="-122"/>
                <a:cs typeface="Fraunces Black" pitchFamily="34" charset="-120"/>
              </a:rPr>
              <a:t>$78k</a:t>
            </a:r>
            <a:endParaRPr lang="en-US" sz="10000" dirty="0"/>
          </a:p>
        </p:txBody>
      </p:sp>
      <p:sp>
        <p:nvSpPr>
          <p:cNvPr id="17" name="Text 16" descr=""/>
          <p:cNvSpPr/>
          <p:nvPr/>
        </p:nvSpPr>
        <p:spPr>
          <a:xfrm>
            <a:off x="9210774" y="4135120"/>
            <a:ext cx="2282726" cy="14478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r">
              <a:lnSpc>
                <a:spcPts val="1140"/>
              </a:lnSpc>
              <a:buNone/>
            </a:pPr>
            <a:r>
              <a:rPr lang="en-US" sz="950" dirty="0">
                <a:solidFill>
                  <a:srgbClr val="F5ECDD">
                    <a:alpha val="65000"/>
                  </a:srgbClr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Fixed fee · 8-week engagement</a:t>
            </a:r>
            <a:endParaRPr lang="en-US" sz="950" dirty="0"/>
          </a:p>
        </p:txBody>
      </p:sp>
      <p:sp>
        <p:nvSpPr>
          <p:cNvPr id="18" name="Text 17" descr=""/>
          <p:cNvSpPr/>
          <p:nvPr/>
        </p:nvSpPr>
        <p:spPr>
          <a:xfrm>
            <a:off x="571500" y="6471920"/>
            <a:ext cx="868362" cy="10668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840"/>
              </a:lnSpc>
              <a:buNone/>
            </a:pPr>
            <a:r>
              <a:rPr lang="en-US" sz="700" spc="126" kern="0" dirty="0">
                <a:solidFill>
                  <a:srgbClr val="A0968A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08 / 10</a:t>
            </a:r>
            <a:endParaRPr lang="en-US" sz="7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1" descr=""/>
          <p:cNvSpPr/>
          <p:nvPr/>
        </p:nvSpPr>
        <p:spPr>
          <a:xfrm>
            <a:off x="571500" y="709930"/>
            <a:ext cx="1810643" cy="12192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960"/>
              </a:lnSpc>
              <a:buNone/>
            </a:pPr>
            <a:r>
              <a:rPr lang="en-US" sz="800" spc="272" kern="0" dirty="0">
                <a:solidFill>
                  <a:srgbClr val="E0964A"/>
                </a:solidFill>
                <a:latin typeface="Space Grotesk SemiBold" pitchFamily="34" charset="0"/>
                <a:ea typeface="Space Grotesk SemiBold" pitchFamily="34" charset="-122"/>
                <a:cs typeface="Space Grotesk SemiBold" pitchFamily="34" charset="-120"/>
              </a:rPr>
              <a:t>08 — NEXT STEPS</a:t>
            </a:r>
            <a:endParaRPr lang="en-US" sz="800" dirty="0"/>
          </a:p>
        </p:txBody>
      </p:sp>
      <p:sp>
        <p:nvSpPr>
          <p:cNvPr id="3" name="Text 2" descr=""/>
          <p:cNvSpPr/>
          <p:nvPr/>
        </p:nvSpPr>
        <p:spPr>
          <a:xfrm>
            <a:off x="546100" y="1070712"/>
            <a:ext cx="3400524" cy="55488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4320"/>
              </a:lnSpc>
              <a:buNone/>
            </a:pPr>
            <a:r>
              <a:rPr lang="en-US" sz="4500" spc="-90" kern="0" dirty="0">
                <a:solidFill>
                  <a:srgbClr val="F5ECDD"/>
                </a:solidFill>
                <a:latin typeface="Fraunces Black" pitchFamily="34" charset="0"/>
                <a:ea typeface="Fraunces Black" pitchFamily="34" charset="-122"/>
                <a:cs typeface="Fraunces Black" pitchFamily="34" charset="-120"/>
              </a:rPr>
              <a:t>Three sips</a:t>
            </a:r>
            <a:endParaRPr lang="en-US" sz="4500" dirty="0"/>
          </a:p>
        </p:txBody>
      </p:sp>
      <p:sp>
        <p:nvSpPr>
          <p:cNvPr id="4" name="Text 3" descr=""/>
          <p:cNvSpPr/>
          <p:nvPr/>
        </p:nvSpPr>
        <p:spPr>
          <a:xfrm>
            <a:off x="546100" y="1619292"/>
            <a:ext cx="3384153" cy="55488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4320"/>
              </a:lnSpc>
              <a:buNone/>
            </a:pPr>
            <a:r>
              <a:rPr lang="en-US" sz="4500" spc="-90" kern="0" dirty="0">
                <a:solidFill>
                  <a:srgbClr val="F5ECDD"/>
                </a:solidFill>
                <a:latin typeface="Fraunces Black" pitchFamily="34" charset="0"/>
                <a:ea typeface="Fraunces Black" pitchFamily="34" charset="-122"/>
                <a:cs typeface="Fraunces Black" pitchFamily="34" charset="-120"/>
              </a:rPr>
              <a:t>to kickoff.</a:t>
            </a:r>
            <a:endParaRPr lang="en-US" sz="4500" dirty="0"/>
          </a:p>
        </p:txBody>
      </p:sp>
      <p:sp>
        <p:nvSpPr>
          <p:cNvPr id="5" name="Text 4" descr=""/>
          <p:cNvSpPr/>
          <p:nvPr/>
        </p:nvSpPr>
        <p:spPr>
          <a:xfrm>
            <a:off x="571500" y="2973832"/>
            <a:ext cx="690166" cy="40436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2880"/>
              </a:lnSpc>
              <a:buNone/>
            </a:pPr>
            <a:r>
              <a:rPr lang="en-US" sz="3600" dirty="0">
                <a:solidFill>
                  <a:srgbClr val="C1622D"/>
                </a:solidFill>
                <a:latin typeface="Fraunces Black" pitchFamily="34" charset="0"/>
                <a:ea typeface="Fraunces Black" pitchFamily="34" charset="-122"/>
                <a:cs typeface="Fraunces Black" pitchFamily="34" charset="-120"/>
              </a:rPr>
              <a:t>1</a:t>
            </a:r>
            <a:endParaRPr lang="en-US" sz="3600" dirty="0"/>
          </a:p>
        </p:txBody>
      </p:sp>
      <p:sp>
        <p:nvSpPr>
          <p:cNvPr id="6" name="Text 5" descr=""/>
          <p:cNvSpPr/>
          <p:nvPr/>
        </p:nvSpPr>
        <p:spPr>
          <a:xfrm>
            <a:off x="1020366" y="2924810"/>
            <a:ext cx="2629694" cy="24384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920"/>
              </a:lnSpc>
              <a:buNone/>
            </a:pPr>
            <a:r>
              <a:rPr lang="en-US" sz="1600" dirty="0">
                <a:solidFill>
                  <a:srgbClr val="E8D4B0"/>
                </a:solidFill>
                <a:latin typeface="Fraunces SemiBold" pitchFamily="34" charset="0"/>
                <a:ea typeface="Fraunces SemiBold" pitchFamily="34" charset="-122"/>
                <a:cs typeface="Fraunces SemiBold" pitchFamily="34" charset="-120"/>
              </a:rPr>
              <a:t>Approve this proposal</a:t>
            </a:r>
            <a:endParaRPr lang="en-US" sz="1600" dirty="0"/>
          </a:p>
        </p:txBody>
      </p:sp>
      <p:sp>
        <p:nvSpPr>
          <p:cNvPr id="7" name="Text 6" descr=""/>
          <p:cNvSpPr/>
          <p:nvPr/>
        </p:nvSpPr>
        <p:spPr>
          <a:xfrm>
            <a:off x="1020366" y="3220720"/>
            <a:ext cx="1878509" cy="14478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140"/>
              </a:lnSpc>
              <a:buNone/>
            </a:pPr>
            <a:r>
              <a:rPr lang="en-US" sz="950" dirty="0">
                <a:solidFill>
                  <a:srgbClr val="A2968A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 xml:space="preserve">Countersign &amp; return by </a:t>
            </a:r>
            <a:endParaRPr lang="en-US" sz="950" dirty="0"/>
          </a:p>
        </p:txBody>
      </p:sp>
      <p:sp>
        <p:nvSpPr>
          <p:cNvPr id="8" name="Text 7" descr=""/>
          <p:cNvSpPr/>
          <p:nvPr/>
        </p:nvSpPr>
        <p:spPr>
          <a:xfrm>
            <a:off x="2441674" y="3220720"/>
            <a:ext cx="810022" cy="14478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140"/>
              </a:lnSpc>
              <a:buNone/>
            </a:pPr>
            <a:r>
              <a:rPr lang="en-US" sz="950" b="1" dirty="0">
                <a:solidFill>
                  <a:srgbClr val="E0964A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May 3</a:t>
            </a:r>
            <a:endParaRPr lang="en-US" sz="950" dirty="0"/>
          </a:p>
        </p:txBody>
      </p:sp>
      <p:sp>
        <p:nvSpPr>
          <p:cNvPr id="9" name="Text 8" descr=""/>
          <p:cNvSpPr/>
          <p:nvPr/>
        </p:nvSpPr>
        <p:spPr>
          <a:xfrm>
            <a:off x="2794496" y="3220720"/>
            <a:ext cx="2133699" cy="14478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140"/>
              </a:lnSpc>
              <a:buNone/>
            </a:pPr>
            <a:r>
              <a:rPr lang="en-US" sz="950" dirty="0">
                <a:solidFill>
                  <a:srgbClr val="A19689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 xml:space="preserve"> to hold the summer window.</a:t>
            </a:r>
            <a:endParaRPr lang="en-US" sz="950" dirty="0"/>
          </a:p>
        </p:txBody>
      </p:sp>
      <p:sp>
        <p:nvSpPr>
          <p:cNvPr id="10" name="Text 9" descr=""/>
          <p:cNvSpPr/>
          <p:nvPr/>
        </p:nvSpPr>
        <p:spPr>
          <a:xfrm>
            <a:off x="571500" y="3672332"/>
            <a:ext cx="761504" cy="40436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2880"/>
              </a:lnSpc>
              <a:buNone/>
            </a:pPr>
            <a:r>
              <a:rPr lang="en-US" sz="3600" dirty="0">
                <a:solidFill>
                  <a:srgbClr val="E0964A"/>
                </a:solidFill>
                <a:latin typeface="Fraunces Black" pitchFamily="34" charset="0"/>
                <a:ea typeface="Fraunces Black" pitchFamily="34" charset="-122"/>
                <a:cs typeface="Fraunces Black" pitchFamily="34" charset="-120"/>
              </a:rPr>
              <a:t>2</a:t>
            </a:r>
            <a:endParaRPr lang="en-US" sz="3600" dirty="0"/>
          </a:p>
        </p:txBody>
      </p:sp>
      <p:sp>
        <p:nvSpPr>
          <p:cNvPr id="11" name="Text 10" descr=""/>
          <p:cNvSpPr/>
          <p:nvPr/>
        </p:nvSpPr>
        <p:spPr>
          <a:xfrm>
            <a:off x="1091704" y="3623310"/>
            <a:ext cx="2228751" cy="24384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920"/>
              </a:lnSpc>
              <a:buNone/>
            </a:pPr>
            <a:r>
              <a:rPr lang="en-US" sz="1600" dirty="0">
                <a:solidFill>
                  <a:srgbClr val="E8D4B0"/>
                </a:solidFill>
                <a:latin typeface="Fraunces SemiBold" pitchFamily="34" charset="0"/>
                <a:ea typeface="Fraunces SemiBold" pitchFamily="34" charset="-122"/>
                <a:cs typeface="Fraunces SemiBold" pitchFamily="34" charset="-120"/>
              </a:rPr>
              <a:t>Kickoff workshop</a:t>
            </a:r>
            <a:endParaRPr lang="en-US" sz="1600" dirty="0"/>
          </a:p>
        </p:txBody>
      </p:sp>
      <p:sp>
        <p:nvSpPr>
          <p:cNvPr id="12" name="Text 11" descr=""/>
          <p:cNvSpPr/>
          <p:nvPr/>
        </p:nvSpPr>
        <p:spPr>
          <a:xfrm>
            <a:off x="1091704" y="3919220"/>
            <a:ext cx="4225826" cy="14478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140"/>
              </a:lnSpc>
              <a:buNone/>
            </a:pPr>
            <a:r>
              <a:rPr lang="en-US" sz="950" dirty="0">
                <a:solidFill>
                  <a:srgbClr val="A19689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Half-day session with your leadership to align on goals &amp; access.</a:t>
            </a:r>
            <a:endParaRPr lang="en-US" sz="950" dirty="0"/>
          </a:p>
        </p:txBody>
      </p:sp>
      <p:sp>
        <p:nvSpPr>
          <p:cNvPr id="13" name="Text 12" descr=""/>
          <p:cNvSpPr/>
          <p:nvPr/>
        </p:nvSpPr>
        <p:spPr>
          <a:xfrm>
            <a:off x="571500" y="4370832"/>
            <a:ext cx="739378" cy="40436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2880"/>
              </a:lnSpc>
              <a:buNone/>
            </a:pPr>
            <a:r>
              <a:rPr lang="en-US" sz="3600" dirty="0">
                <a:solidFill>
                  <a:srgbClr val="6D7A5C"/>
                </a:solidFill>
                <a:latin typeface="Fraunces Black" pitchFamily="34" charset="0"/>
                <a:ea typeface="Fraunces Black" pitchFamily="34" charset="-122"/>
                <a:cs typeface="Fraunces Black" pitchFamily="34" charset="-120"/>
              </a:rPr>
              <a:t>3</a:t>
            </a:r>
            <a:endParaRPr lang="en-US" sz="3600" dirty="0"/>
          </a:p>
        </p:txBody>
      </p:sp>
      <p:sp>
        <p:nvSpPr>
          <p:cNvPr id="14" name="Text 13" descr=""/>
          <p:cNvSpPr/>
          <p:nvPr/>
        </p:nvSpPr>
        <p:spPr>
          <a:xfrm>
            <a:off x="1069578" y="4321810"/>
            <a:ext cx="2137271" cy="24384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920"/>
              </a:lnSpc>
              <a:buNone/>
            </a:pPr>
            <a:r>
              <a:rPr lang="en-US" sz="1600" dirty="0">
                <a:solidFill>
                  <a:srgbClr val="E8D4B0"/>
                </a:solidFill>
                <a:latin typeface="Fraunces SemiBold" pitchFamily="34" charset="0"/>
                <a:ea typeface="Fraunces SemiBold" pitchFamily="34" charset="-122"/>
                <a:cs typeface="Fraunces SemiBold" pitchFamily="34" charset="-120"/>
              </a:rPr>
              <a:t>We start brewing</a:t>
            </a:r>
            <a:endParaRPr lang="en-US" sz="1600" dirty="0"/>
          </a:p>
        </p:txBody>
      </p:sp>
      <p:sp>
        <p:nvSpPr>
          <p:cNvPr id="15" name="Text 14" descr=""/>
          <p:cNvSpPr/>
          <p:nvPr/>
        </p:nvSpPr>
        <p:spPr>
          <a:xfrm>
            <a:off x="1069578" y="4617720"/>
            <a:ext cx="4381004" cy="14478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1140"/>
              </a:lnSpc>
              <a:buNone/>
            </a:pPr>
            <a:r>
              <a:rPr lang="en-US" sz="950" dirty="0">
                <a:solidFill>
                  <a:srgbClr val="A09589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Discovery begins the following Monday. First readout in two weeks.</a:t>
            </a:r>
            <a:endParaRPr lang="en-US" sz="950" dirty="0"/>
          </a:p>
        </p:txBody>
      </p:sp>
      <p:sp>
        <p:nvSpPr>
          <p:cNvPr id="16" name="Text 15" descr=""/>
          <p:cNvSpPr/>
          <p:nvPr/>
        </p:nvSpPr>
        <p:spPr>
          <a:xfrm>
            <a:off x="571500" y="6471920"/>
            <a:ext cx="868362" cy="10668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normAutofit/>
          </a:bodyPr>
          <a:lstStyle/>
          <a:p>
            <a:pPr algn="l">
              <a:lnSpc>
                <a:spcPts val="840"/>
              </a:lnSpc>
              <a:buNone/>
            </a:pPr>
            <a:r>
              <a:rPr lang="en-US" sz="700" spc="126" kern="0" dirty="0">
                <a:solidFill>
                  <a:srgbClr val="80756A"/>
                </a:solidFill>
                <a:latin typeface="Space Grotesk" pitchFamily="34" charset="0"/>
                <a:ea typeface="Space Grotesk" pitchFamily="34" charset="-122"/>
                <a:cs typeface="Space Grotesk" pitchFamily="34" charset="-120"/>
              </a:rPr>
              <a:t>09 / 10</a:t>
            </a:r>
            <a:endParaRPr lang="en-US" sz="7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EZdoc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EZdoc presentation</dc:title>
  <dc:subject>Editable PowerPoint</dc:subject>
  <dc:creator>EZdoc</dc:creator>
  <cp:lastModifiedBy>EZdoc</cp:lastModifiedBy>
  <cp:revision>1</cp:revision>
  <dcterms:created xsi:type="dcterms:W3CDTF">2000-01-01T00:00:00Z</dcterms:created>
  <dcterms:modified xsi:type="dcterms:W3CDTF">2000-01-01T00:00:00Z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EZdocSourceSha256">
    <vt:lpwstr>71cd7f852341dbb3e834330d875d45af8b9e2592d5f6cf594d6fbb6a52c43465</vt:lpwstr>
  </property>
  <property fmtid="{D5CDD505-2E9C-101B-9397-08002B2CF9AE}" pid="3" name="EZdocPolicyVersion">
    <vt:lpwstr>layered-v2</vt:lpwstr>
  </property>
  <property fmtid="{D5CDD505-2E9C-101B-9397-08002B2CF9AE}" pid="4" name="EZdocExactFonts">
    <vt:i4>6</vt:i4>
  </property>
  <property fmtid="{D5CDD505-2E9C-101B-9397-08002B2CF9AE}" pid="5" name="EZdocSubstitutedFonts">
    <vt:i4>0</vt:i4>
  </property>
</Properties>
</file>