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7"/>
    </p:embeddedFont>
    <p:embeddedFont>
      <p:font typeface="Fraunces Black"/>
      <p:regular r:id="rId18"/>
    </p:embeddedFont>
    <p:embeddedFont>
      <p:font typeface="Fraunces Light"/>
      <p:regular r:id="rId19"/>
    </p:embeddedFont>
    <p:embeddedFont>
      <p:font typeface="Fraunces SemiBold"/>
      <p:regular r:id="rId20"/>
    </p:embeddedFont>
    <p:embeddedFont>
      <p:font typeface="Inter"/>
      <p:regular r:id="rId21"/>
      <p:bold r:id="rId22"/>
    </p:embeddedFont>
    <p:embeddedFont>
      <p:font typeface="Inter SemiBold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xmlns="http://schemas.openxmlformats.org/package/2006/relationships" Id="rId17" Type="http://schemas.openxmlformats.org/officeDocument/2006/relationships/font" Target="fonts/ezdoc-fraunces-400-normal.fntdata"/><Relationship xmlns="http://schemas.openxmlformats.org/package/2006/relationships" Id="rId18" Type="http://schemas.openxmlformats.org/officeDocument/2006/relationships/font" Target="fonts/ezdoc-fraunces-900-normal.fntdata"/><Relationship xmlns="http://schemas.openxmlformats.org/package/2006/relationships" Id="rId19" Type="http://schemas.openxmlformats.org/officeDocument/2006/relationships/font" Target="fonts/ezdoc-fraunces-300-normal.fntdata"/><Relationship xmlns="http://schemas.openxmlformats.org/package/2006/relationships" Id="rId20" Type="http://schemas.openxmlformats.org/officeDocument/2006/relationships/font" Target="fonts/ezdoc-fraunces-600-normal.fntdata"/><Relationship xmlns="http://schemas.openxmlformats.org/package/2006/relationships" Id="rId21" Type="http://schemas.openxmlformats.org/officeDocument/2006/relationships/font" Target="fonts/ezdoc-inter-400-normal.fntdata"/><Relationship xmlns="http://schemas.openxmlformats.org/package/2006/relationships" Id="rId22" Type="http://schemas.openxmlformats.org/officeDocument/2006/relationships/font" Target="fonts/ezdoc-inter-700-normal.fntdata"/><Relationship xmlns="http://schemas.openxmlformats.org/package/2006/relationships" Id="rId23" Type="http://schemas.openxmlformats.org/officeDocument/2006/relationships/font" Target="fonts/ezdoc-inter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20700" y="1911350"/>
            <a:ext cx="515778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A 90-DAY GROWTH PROGRAM · PREPARED FOR LUMÉ SKINCARE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4501157"/>
            <a:ext cx="1925042" cy="3193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15"/>
              </a:lnSpc>
              <a:buNone/>
            </a:pPr>
            <a:r>
              <a:rPr lang="en-US" sz="2395" spc="-48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Break the</a:t>
            </a:r>
            <a:endParaRPr lang="en-US" sz="2395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4820542"/>
            <a:ext cx="1687711" cy="3193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515"/>
              </a:lnSpc>
              <a:buNone/>
            </a:pPr>
            <a:r>
              <a:rPr lang="en-US" sz="2395" spc="-48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plateau.</a:t>
            </a:r>
            <a:endParaRPr lang="en-US" sz="2395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5140156"/>
            <a:ext cx="1841500" cy="2810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13"/>
              </a:lnSpc>
              <a:buNone/>
            </a:pPr>
            <a:r>
              <a:rPr lang="en-US" sz="2108" i="1" spc="-48" kern="0" dirty="0">
                <a:solidFill>
                  <a:srgbClr val="FFB28A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Grow again.</a:t>
            </a:r>
            <a:endParaRPr lang="en-US" sz="2108" dirty="0"/>
          </a:p>
        </p:txBody>
      </p:sp>
      <p:sp>
        <p:nvSpPr>
          <p:cNvPr id="6" name="Text 5" descr=""/>
          <p:cNvSpPr/>
          <p:nvPr/>
        </p:nvSpPr>
        <p:spPr>
          <a:xfrm>
            <a:off x="520700" y="5410200"/>
            <a:ext cx="4883249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" kern="0" dirty="0">
                <a:solidFill>
                  <a:srgbClr val="FDF3EA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You've built a beautiful brand and a loyal base. Now let's turn that   </a:t>
            </a:r>
            <a:endParaRPr lang="en-US" sz="1100" dirty="0"/>
          </a:p>
        </p:txBody>
      </p:sp>
      <p:sp>
        <p:nvSpPr>
          <p:cNvPr id="7" name="Text 6" descr=""/>
          <p:cNvSpPr/>
          <p:nvPr/>
        </p:nvSpPr>
        <p:spPr>
          <a:xfrm>
            <a:off x="520700" y="5575300"/>
            <a:ext cx="4777581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" kern="0" dirty="0">
                <a:solidFill>
                  <a:srgbClr val="BAAF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foundation into a compounding growth engine — in one focused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520700" y="5740400"/>
            <a:ext cx="97968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" kern="0" dirty="0">
                <a:solidFill>
                  <a:srgbClr val="B9AE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quarter.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10335915" y="5504180"/>
            <a:ext cx="1348085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560"/>
              </a:lnSpc>
              <a:buNone/>
            </a:pPr>
            <a:r>
              <a:rPr lang="en-US" sz="1300" i="1" dirty="0">
                <a:solidFill>
                  <a:srgbClr val="FFB28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Brightwork</a:t>
            </a:r>
            <a:endParaRPr lang="en-US" sz="1300" dirty="0"/>
          </a:p>
        </p:txBody>
      </p:sp>
      <p:sp>
        <p:nvSpPr>
          <p:cNvPr id="10" name="Text 9" descr=""/>
          <p:cNvSpPr/>
          <p:nvPr/>
        </p:nvSpPr>
        <p:spPr>
          <a:xfrm>
            <a:off x="9799538" y="5707380"/>
            <a:ext cx="188446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560"/>
              </a:lnSpc>
              <a:buNone/>
            </a:pPr>
            <a:r>
              <a:rPr lang="en-US" sz="1300" i="1" dirty="0">
                <a:solidFill>
                  <a:srgbClr val="FFB28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Growth Marketing</a:t>
            </a:r>
            <a:endParaRPr lang="en-US" sz="1300" dirty="0"/>
          </a:p>
        </p:txBody>
      </p:sp>
      <p:sp>
        <p:nvSpPr>
          <p:cNvPr id="11" name="Text 10" descr=""/>
          <p:cNvSpPr/>
          <p:nvPr/>
        </p:nvSpPr>
        <p:spPr>
          <a:xfrm>
            <a:off x="508000" y="6479540"/>
            <a:ext cx="180627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B80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CONFIDENTIAL PROPOSAL</a:t>
            </a:r>
            <a:endParaRPr lang="en-US" sz="650" dirty="0"/>
          </a:p>
        </p:txBody>
      </p:sp>
      <p:sp>
        <p:nvSpPr>
          <p:cNvPr id="12" name="Text 11" descr=""/>
          <p:cNvSpPr/>
          <p:nvPr/>
        </p:nvSpPr>
        <p:spPr>
          <a:xfrm>
            <a:off x="2111077" y="6479540"/>
            <a:ext cx="57804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C8084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01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136802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NEXT STEPS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861414"/>
            <a:ext cx="1766193" cy="2785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93"/>
              </a:lnSpc>
              <a:buNone/>
            </a:pPr>
            <a:r>
              <a:rPr lang="en-US" sz="2089" spc="-42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Let's start</a:t>
            </a:r>
            <a:endParaRPr lang="en-US" sz="2089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139921"/>
            <a:ext cx="935732" cy="2785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93"/>
              </a:lnSpc>
              <a:buNone/>
            </a:pPr>
            <a:r>
              <a:rPr lang="en-US" sz="2089" spc="-42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the </a:t>
            </a:r>
            <a:endParaRPr lang="en-US" sz="2089" dirty="0"/>
          </a:p>
        </p:txBody>
      </p:sp>
      <p:sp>
        <p:nvSpPr>
          <p:cNvPr id="5" name="Text 4" descr=""/>
          <p:cNvSpPr/>
          <p:nvPr/>
        </p:nvSpPr>
        <p:spPr>
          <a:xfrm>
            <a:off x="986532" y="2160647"/>
            <a:ext cx="1281311" cy="2451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0"/>
              </a:lnSpc>
              <a:buNone/>
            </a:pPr>
            <a:r>
              <a:rPr lang="en-US" sz="1838" i="1" spc="-42" kern="0" dirty="0">
                <a:solidFill>
                  <a:srgbClr val="FFB28A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90 days.</a:t>
            </a:r>
            <a:endParaRPr lang="en-US" sz="1838" dirty="0"/>
          </a:p>
        </p:txBody>
      </p:sp>
      <p:sp>
        <p:nvSpPr>
          <p:cNvPr id="6" name="Text 5" descr=""/>
          <p:cNvSpPr/>
          <p:nvPr/>
        </p:nvSpPr>
        <p:spPr>
          <a:xfrm>
            <a:off x="8318500" y="2368550"/>
            <a:ext cx="599579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6" descr=""/>
          <p:cNvSpPr/>
          <p:nvPr/>
        </p:nvSpPr>
        <p:spPr>
          <a:xfrm>
            <a:off x="8613279" y="2381250"/>
            <a:ext cx="3435747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DF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Book a 45-minute growth diagnostic this week — no 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8613279" y="2550120"/>
            <a:ext cx="1690787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E0D2C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cost, no commitment.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8318500" y="3106341"/>
            <a:ext cx="643235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9" descr=""/>
          <p:cNvSpPr/>
          <p:nvPr/>
        </p:nvSpPr>
        <p:spPr>
          <a:xfrm>
            <a:off x="8656935" y="3119041"/>
            <a:ext cx="3161407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E0D2C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We deliver a tailored plateau-breaking roadmap </a:t>
            </a:r>
            <a:endParaRPr lang="en-US" sz="950" dirty="0"/>
          </a:p>
        </p:txBody>
      </p:sp>
      <p:sp>
        <p:nvSpPr>
          <p:cNvPr id="11" name="Text 10" descr=""/>
          <p:cNvSpPr/>
          <p:nvPr/>
        </p:nvSpPr>
        <p:spPr>
          <a:xfrm>
            <a:off x="8656935" y="3287911"/>
            <a:ext cx="1783060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E0D2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within 5 business days.</a:t>
            </a:r>
            <a:endParaRPr lang="en-US" sz="950" dirty="0"/>
          </a:p>
        </p:txBody>
      </p:sp>
      <p:sp>
        <p:nvSpPr>
          <p:cNvPr id="12" name="Text 11" descr=""/>
          <p:cNvSpPr/>
          <p:nvPr/>
        </p:nvSpPr>
        <p:spPr>
          <a:xfrm>
            <a:off x="8318500" y="3844131"/>
            <a:ext cx="629642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3</a:t>
            </a:r>
            <a:endParaRPr lang="en-US" sz="2200" dirty="0"/>
          </a:p>
        </p:txBody>
      </p:sp>
      <p:sp>
        <p:nvSpPr>
          <p:cNvPr id="13" name="Text 12" descr=""/>
          <p:cNvSpPr/>
          <p:nvPr/>
        </p:nvSpPr>
        <p:spPr>
          <a:xfrm>
            <a:off x="8643342" y="3856831"/>
            <a:ext cx="3409950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E0D2D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Choose your package and kick off — first results by </a:t>
            </a:r>
            <a:endParaRPr lang="en-US" sz="950" dirty="0"/>
          </a:p>
        </p:txBody>
      </p:sp>
      <p:sp>
        <p:nvSpPr>
          <p:cNvPr id="14" name="Text 13" descr=""/>
          <p:cNvSpPr/>
          <p:nvPr/>
        </p:nvSpPr>
        <p:spPr>
          <a:xfrm>
            <a:off x="8643342" y="4025702"/>
            <a:ext cx="881162" cy="1689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30"/>
              </a:lnSpc>
              <a:buNone/>
            </a:pPr>
            <a:r>
              <a:rPr lang="en-US" sz="950" dirty="0">
                <a:solidFill>
                  <a:srgbClr val="E2D3D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 30.</a:t>
            </a:r>
            <a:endParaRPr lang="en-US" sz="95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5532120"/>
            <a:ext cx="2011263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DF3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Ready when you are. </a:t>
            </a:r>
            <a:endParaRPr lang="en-US" sz="1200" dirty="0"/>
          </a:p>
        </p:txBody>
      </p:sp>
      <p:sp>
        <p:nvSpPr>
          <p:cNvPr id="16" name="Text 15" descr=""/>
          <p:cNvSpPr/>
          <p:nvPr/>
        </p:nvSpPr>
        <p:spPr>
          <a:xfrm>
            <a:off x="2062063" y="5532120"/>
            <a:ext cx="3212802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FFD1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hello@brightwork.co · brightwork.co</a:t>
            </a:r>
            <a:endParaRPr lang="en-US" sz="120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9540"/>
            <a:ext cx="109904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E8A09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LET'S GROW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403846" y="6479540"/>
            <a:ext cx="57804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EFA29B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10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6667500" y="2070596"/>
            <a:ext cx="146337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5B4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PLATEAU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6667500" y="2271408"/>
            <a:ext cx="2311698" cy="266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Great product.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6667500" y="2538108"/>
            <a:ext cx="1001415" cy="266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Flat 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7211715" y="2629263"/>
            <a:ext cx="1241623" cy="14380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32"/>
              </a:lnSpc>
              <a:buNone/>
            </a:pPr>
            <a:r>
              <a:rPr lang="en-US" sz="1078" i="1" spc="-40" kern="0" dirty="0">
                <a:solidFill>
                  <a:srgbClr val="FFB28A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growth curve.</a:t>
            </a:r>
            <a:endParaRPr lang="en-US" sz="1078" dirty="0"/>
          </a:p>
        </p:txBody>
      </p:sp>
      <p:sp>
        <p:nvSpPr>
          <p:cNvPr id="6" name="Text 5" descr=""/>
          <p:cNvSpPr/>
          <p:nvPr/>
        </p:nvSpPr>
        <p:spPr>
          <a:xfrm>
            <a:off x="6667500" y="2902248"/>
            <a:ext cx="4324449" cy="162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80"/>
              </a:lnSpc>
              <a:buNone/>
            </a:pPr>
            <a:r>
              <a:rPr lang="en-US" sz="800" dirty="0">
                <a:solidFill>
                  <a:srgbClr val="C8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Revenue that grew 4× in your first two years has settled into single-digit monthly 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6667500" y="3064768"/>
            <a:ext cx="4254996" cy="162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80"/>
              </a:lnSpc>
              <a:buNone/>
            </a:pPr>
            <a:r>
              <a:rPr lang="en-US" sz="800" dirty="0">
                <a:solidFill>
                  <a:srgbClr val="C8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gains. Paid acquisition costs keep climbing, your best channel is saturated, and 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6667500" y="3227288"/>
            <a:ext cx="4375249" cy="162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80"/>
              </a:lnSpc>
              <a:buNone/>
            </a:pPr>
            <a:r>
              <a:rPr lang="en-US" sz="800" dirty="0">
                <a:solidFill>
                  <a:srgbClr val="C8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repeat-purchase rates have stalled. The engine that got you here won't get you to 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6667500" y="3389809"/>
            <a:ext cx="1124645" cy="1625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80"/>
              </a:lnSpc>
              <a:buNone/>
            </a:pPr>
            <a:r>
              <a:rPr lang="en-US" sz="800" dirty="0">
                <a:solidFill>
                  <a:srgbClr val="C8BBB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next level.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6667500" y="3981049"/>
            <a:ext cx="1060152" cy="3713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924"/>
              </a:lnSpc>
              <a:buNone/>
            </a:pPr>
            <a:r>
              <a:rPr lang="en-US" sz="2785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-38</a:t>
            </a:r>
            <a:endParaRPr lang="en-US" sz="2785" dirty="0"/>
          </a:p>
        </p:txBody>
      </p:sp>
      <p:sp>
        <p:nvSpPr>
          <p:cNvPr id="11" name="Text 10" descr=""/>
          <p:cNvSpPr/>
          <p:nvPr/>
        </p:nvSpPr>
        <p:spPr>
          <a:xfrm>
            <a:off x="7270452" y="3977708"/>
            <a:ext cx="842863" cy="4001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924"/>
              </a:lnSpc>
              <a:buNone/>
            </a:pPr>
            <a:r>
              <a:rPr lang="en-US" sz="35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3500" dirty="0"/>
          </a:p>
        </p:txBody>
      </p:sp>
      <p:sp>
        <p:nvSpPr>
          <p:cNvPr id="12" name="Text 11" descr=""/>
          <p:cNvSpPr/>
          <p:nvPr/>
        </p:nvSpPr>
        <p:spPr>
          <a:xfrm>
            <a:off x="6667500" y="4412655"/>
            <a:ext cx="2954040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119" kern="0" dirty="0">
                <a:solidFill>
                  <a:srgbClr val="A999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DECLINE IN BLENDED ROAS OVER THE 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6667500" y="4539655"/>
            <a:ext cx="2480369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119" kern="0" dirty="0">
                <a:solidFill>
                  <a:srgbClr val="A999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LAST THREE QUARTERS — THE 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6667500" y="4666655"/>
            <a:ext cx="2240260" cy="1295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20"/>
              </a:lnSpc>
              <a:buNone/>
            </a:pPr>
            <a:r>
              <a:rPr lang="en-US" sz="850" spc="119" kern="0" dirty="0">
                <a:solidFill>
                  <a:srgbClr val="A999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PLATEAU, IN ONE NUMBER.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6479540"/>
            <a:ext cx="1183878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C2B6B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</a:t>
            </a:r>
            <a:endParaRPr lang="en-US" sz="650" dirty="0"/>
          </a:p>
        </p:txBody>
      </p:sp>
      <p:sp>
        <p:nvSpPr>
          <p:cNvPr id="16" name="Text 15" descr=""/>
          <p:cNvSpPr/>
          <p:nvPr/>
        </p:nvSpPr>
        <p:spPr>
          <a:xfrm>
            <a:off x="1488678" y="6479540"/>
            <a:ext cx="59045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D0C0BF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02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118516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NOW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71550"/>
            <a:ext cx="3033712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window to move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238250"/>
            <a:ext cx="3559969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is open — but narrowing.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4765556"/>
            <a:ext cx="631527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5B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5090041"/>
            <a:ext cx="2655987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1700" spc="-34" kern="0" dirty="0">
                <a:solidFill>
                  <a:srgbClr val="FFB28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Rising CAC won't wait</a:t>
            </a:r>
            <a:endParaRPr lang="en-US" sz="17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422702"/>
            <a:ext cx="3810298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CAF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Meta and Google CPMs are up double digits year over year. Every </a:t>
            </a:r>
            <a:endParaRPr lang="en-US" sz="8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5589984"/>
            <a:ext cx="371326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CAF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month you delay, acquisition gets more expensive and harder to 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5757267"/>
            <a:ext cx="87004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CAF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reverse.</a:t>
            </a:r>
            <a:endParaRPr lang="en-US" sz="850" dirty="0"/>
          </a:p>
        </p:txBody>
      </p:sp>
      <p:sp>
        <p:nvSpPr>
          <p:cNvPr id="10" name="Text 9" descr=""/>
          <p:cNvSpPr/>
          <p:nvPr/>
        </p:nvSpPr>
        <p:spPr>
          <a:xfrm>
            <a:off x="4233267" y="4765556"/>
            <a:ext cx="654348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5B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10" descr=""/>
          <p:cNvSpPr/>
          <p:nvPr/>
        </p:nvSpPr>
        <p:spPr>
          <a:xfrm>
            <a:off x="4233267" y="5090041"/>
            <a:ext cx="266660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1700" spc="-34" kern="0" dirty="0">
                <a:solidFill>
                  <a:srgbClr val="FFB28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Retention is untapped</a:t>
            </a:r>
            <a:endParaRPr lang="en-US" sz="1700" dirty="0"/>
          </a:p>
        </p:txBody>
      </p:sp>
      <p:sp>
        <p:nvSpPr>
          <p:cNvPr id="12" name="Text 11" descr=""/>
          <p:cNvSpPr/>
          <p:nvPr/>
        </p:nvSpPr>
        <p:spPr>
          <a:xfrm>
            <a:off x="4233267" y="5422702"/>
            <a:ext cx="3488432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CAF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Your repeat customers spend 3× more than first-timers, yet 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4233267" y="5589984"/>
            <a:ext cx="3801566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BAFA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lifecycle marketing is barely automated. This is unearned revenue </a:t>
            </a:r>
            <a:endParaRPr lang="en-US" sz="850" dirty="0"/>
          </a:p>
        </p:txBody>
      </p:sp>
      <p:sp>
        <p:nvSpPr>
          <p:cNvPr id="14" name="Text 13" descr=""/>
          <p:cNvSpPr/>
          <p:nvPr/>
        </p:nvSpPr>
        <p:spPr>
          <a:xfrm>
            <a:off x="4233267" y="5757267"/>
            <a:ext cx="1431528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CAFB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sitting on the table.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7958633" y="4765556"/>
            <a:ext cx="646212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FF5B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5" descr=""/>
          <p:cNvSpPr/>
          <p:nvPr/>
        </p:nvSpPr>
        <p:spPr>
          <a:xfrm>
            <a:off x="7958633" y="5090041"/>
            <a:ext cx="3297436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85"/>
              </a:lnSpc>
              <a:buNone/>
            </a:pPr>
            <a:r>
              <a:rPr lang="en-US" sz="1700" spc="-34" kern="0" dirty="0">
                <a:solidFill>
                  <a:srgbClr val="FFB28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Category demand is peaking</a:t>
            </a:r>
            <a:endParaRPr lang="en-US" sz="1700" dirty="0"/>
          </a:p>
        </p:txBody>
      </p:sp>
      <p:sp>
        <p:nvSpPr>
          <p:cNvPr id="17" name="Text 16" descr=""/>
          <p:cNvSpPr/>
          <p:nvPr/>
        </p:nvSpPr>
        <p:spPr>
          <a:xfrm>
            <a:off x="7958633" y="5422702"/>
            <a:ext cx="418216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9AE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Clean-skincare search interest is at an all-time high. Capturing that intent 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7958633" y="5589984"/>
            <a:ext cx="2966839" cy="16732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18"/>
              </a:lnSpc>
              <a:buNone/>
            </a:pPr>
            <a:r>
              <a:rPr lang="en-US" sz="850" dirty="0">
                <a:solidFill>
                  <a:srgbClr val="BAAE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now compounds; waiting hands it to competitors.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508000" y="6479540"/>
            <a:ext cx="978297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F818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WHY NOW</a:t>
            </a:r>
            <a:endParaRPr lang="en-US" sz="650" dirty="0"/>
          </a:p>
        </p:txBody>
      </p:sp>
      <p:sp>
        <p:nvSpPr>
          <p:cNvPr id="20" name="Text 19" descr=""/>
          <p:cNvSpPr/>
          <p:nvPr/>
        </p:nvSpPr>
        <p:spPr>
          <a:xfrm>
            <a:off x="1283097" y="6479540"/>
            <a:ext cx="58598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F8187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03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1605756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2A1330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OUR APPROACH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1099414"/>
            <a:ext cx="2122587" cy="2785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93"/>
              </a:lnSpc>
              <a:buNone/>
            </a:pPr>
            <a:r>
              <a:rPr lang="en-US" sz="2089" spc="-42" kern="0" dirty="0">
                <a:solidFill>
                  <a:srgbClr val="2A133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One quarter.</a:t>
            </a:r>
            <a:endParaRPr lang="en-US" sz="2089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377921"/>
            <a:ext cx="1032173" cy="2785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93"/>
              </a:lnSpc>
              <a:buNone/>
            </a:pPr>
            <a:r>
              <a:rPr lang="en-US" sz="2089" spc="-42" kern="0" dirty="0">
                <a:solidFill>
                  <a:srgbClr val="2A133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One </a:t>
            </a:r>
            <a:endParaRPr lang="en-US" sz="2089" dirty="0"/>
          </a:p>
        </p:txBody>
      </p:sp>
      <p:sp>
        <p:nvSpPr>
          <p:cNvPr id="5" name="Text 4" descr=""/>
          <p:cNvSpPr/>
          <p:nvPr/>
        </p:nvSpPr>
        <p:spPr>
          <a:xfrm>
            <a:off x="1082973" y="1398647"/>
            <a:ext cx="1181001" cy="24511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0"/>
              </a:lnSpc>
              <a:buNone/>
            </a:pPr>
            <a:r>
              <a:rPr lang="en-US" sz="1838" i="1" spc="-42" kern="0" dirty="0">
                <a:solidFill>
                  <a:srgbClr val="FDF3EA"/>
                </a:solidFill>
                <a:latin typeface="Fraunces Light" pitchFamily="34" charset="0"/>
                <a:ea typeface="Fraunces Light" pitchFamily="34" charset="-122"/>
                <a:cs typeface="Fraunces Light" pitchFamily="34" charset="-120"/>
              </a:rPr>
              <a:t>growth</a:t>
            </a:r>
            <a:endParaRPr lang="en-US" sz="1838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1656428"/>
            <a:ext cx="1421110" cy="2785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93"/>
              </a:lnSpc>
              <a:buNone/>
            </a:pPr>
            <a:r>
              <a:rPr lang="en-US" sz="2089" spc="-42" kern="0" dirty="0">
                <a:solidFill>
                  <a:srgbClr val="2A133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engine.</a:t>
            </a:r>
            <a:endParaRPr lang="en-US" sz="2089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4089400"/>
            <a:ext cx="4901307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2A13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We don't sell retainers that run forever. We install a full-funnel </a:t>
            </a:r>
            <a:endParaRPr lang="en-US" sz="12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4325541"/>
            <a:ext cx="5074047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2A13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growth system — acquisition, conversion, and retention working </a:t>
            </a:r>
            <a:endParaRPr lang="en-US" sz="120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4561681"/>
            <a:ext cx="4373662" cy="2362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60"/>
              </a:lnSpc>
              <a:buNone/>
            </a:pPr>
            <a:r>
              <a:rPr lang="en-US" sz="1200" dirty="0">
                <a:solidFill>
                  <a:srgbClr val="2A13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together — and prove it in 90 days with hard numbers.</a:t>
            </a:r>
            <a:endParaRPr lang="en-US" sz="1200" dirty="0"/>
          </a:p>
        </p:txBody>
      </p:sp>
      <p:sp>
        <p:nvSpPr>
          <p:cNvPr id="10" name="Text 9" descr=""/>
          <p:cNvSpPr/>
          <p:nvPr/>
        </p:nvSpPr>
        <p:spPr>
          <a:xfrm>
            <a:off x="8616255" y="2418080"/>
            <a:ext cx="2325489" cy="11823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8400"/>
              </a:lnSpc>
              <a:buNone/>
            </a:pPr>
            <a:r>
              <a:rPr lang="en-US" sz="1050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90</a:t>
            </a:r>
            <a:endParaRPr lang="en-US" sz="10500" dirty="0"/>
          </a:p>
        </p:txBody>
      </p:sp>
      <p:sp>
        <p:nvSpPr>
          <p:cNvPr id="11" name="Text 10" descr=""/>
          <p:cNvSpPr/>
          <p:nvPr/>
        </p:nvSpPr>
        <p:spPr>
          <a:xfrm>
            <a:off x="8560693" y="3441700"/>
            <a:ext cx="2436614" cy="152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ctr">
              <a:lnSpc>
                <a:spcPts val="1200"/>
              </a:lnSpc>
              <a:buNone/>
            </a:pPr>
            <a:r>
              <a:rPr lang="en-US" sz="1000" spc="300" kern="0" dirty="0">
                <a:solidFill>
                  <a:srgbClr val="FDF3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TO MOMENTUM</a:t>
            </a:r>
            <a:endParaRPr lang="en-US" sz="1000" dirty="0"/>
          </a:p>
        </p:txBody>
      </p:sp>
      <p:sp>
        <p:nvSpPr>
          <p:cNvPr id="12" name="Text 11" descr=""/>
          <p:cNvSpPr/>
          <p:nvPr/>
        </p:nvSpPr>
        <p:spPr>
          <a:xfrm>
            <a:off x="508000" y="6479540"/>
            <a:ext cx="122813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7F303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SOLUTION</a:t>
            </a:r>
            <a:endParaRPr lang="en-US" sz="650" dirty="0"/>
          </a:p>
        </p:txBody>
      </p:sp>
      <p:sp>
        <p:nvSpPr>
          <p:cNvPr id="13" name="Text 12" descr=""/>
          <p:cNvSpPr/>
          <p:nvPr/>
        </p:nvSpPr>
        <p:spPr>
          <a:xfrm>
            <a:off x="1532930" y="6479540"/>
            <a:ext cx="59124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7F303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04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1582837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5B4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THE PLAYBOOK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87076"/>
            <a:ext cx="5647333" cy="4543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578"/>
              </a:lnSpc>
              <a:buNone/>
            </a:pPr>
            <a:r>
              <a:rPr lang="en-US" sz="3407" spc="-68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How the 90 days unfold.</a:t>
            </a:r>
            <a:endParaRPr lang="en-US" sz="3407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2994660"/>
            <a:ext cx="120828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0" kern="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Phase 01</a:t>
            </a:r>
            <a:endParaRPr lang="en-US" sz="11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3347974"/>
            <a:ext cx="1506438" cy="2461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8"/>
              </a:lnSpc>
              <a:buNone/>
            </a:pPr>
            <a:r>
              <a:rPr lang="en-US" sz="1900" spc="-38" kern="0" dirty="0">
                <a:solidFill>
                  <a:srgbClr val="FDF3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Diagnose</a:t>
            </a:r>
            <a:endParaRPr lang="en-US" sz="190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3700463"/>
            <a:ext cx="2998391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Full-funnel audit, data instrumentation, and customer </a:t>
            </a:r>
            <a:endParaRPr lang="en-US" sz="8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3857923"/>
            <a:ext cx="2696170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 to find the leaks and the fastest wins.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4118253"/>
            <a:ext cx="1045071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40" kern="0" dirty="0">
                <a:solidFill>
                  <a:srgbClr val="FFB2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1–15</a:t>
            </a:r>
            <a:endParaRPr lang="en-US" sz="700" dirty="0"/>
          </a:p>
        </p:txBody>
      </p:sp>
      <p:sp>
        <p:nvSpPr>
          <p:cNvPr id="9" name="Text 8" descr=""/>
          <p:cNvSpPr/>
          <p:nvPr/>
        </p:nvSpPr>
        <p:spPr>
          <a:xfrm>
            <a:off x="3359150" y="2994660"/>
            <a:ext cx="1230114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0" kern="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Phase 02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3359150" y="3347974"/>
            <a:ext cx="1059458" cy="2461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8"/>
              </a:lnSpc>
              <a:buNone/>
            </a:pPr>
            <a:r>
              <a:rPr lang="en-US" sz="1900" spc="-38" kern="0" dirty="0">
                <a:solidFill>
                  <a:srgbClr val="FDF3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Build</a:t>
            </a:r>
            <a:endParaRPr lang="en-US" sz="1900" dirty="0"/>
          </a:p>
        </p:txBody>
      </p:sp>
      <p:sp>
        <p:nvSpPr>
          <p:cNvPr id="11" name="Text 10" descr=""/>
          <p:cNvSpPr/>
          <p:nvPr/>
        </p:nvSpPr>
        <p:spPr>
          <a:xfrm>
            <a:off x="3359150" y="3700463"/>
            <a:ext cx="2904331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New creative testing, landing-page overhaul, and a </a:t>
            </a:r>
            <a:endParaRPr lang="en-US" sz="800" dirty="0"/>
          </a:p>
        </p:txBody>
      </p:sp>
      <p:sp>
        <p:nvSpPr>
          <p:cNvPr id="12" name="Text 11" descr=""/>
          <p:cNvSpPr/>
          <p:nvPr/>
        </p:nvSpPr>
        <p:spPr>
          <a:xfrm>
            <a:off x="3359150" y="3857923"/>
            <a:ext cx="2708672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email/SMS engine wired to your store.</a:t>
            </a:r>
            <a:endParaRPr lang="en-US" sz="800" dirty="0"/>
          </a:p>
        </p:txBody>
      </p:sp>
      <p:sp>
        <p:nvSpPr>
          <p:cNvPr id="13" name="Text 12" descr=""/>
          <p:cNvSpPr/>
          <p:nvPr/>
        </p:nvSpPr>
        <p:spPr>
          <a:xfrm>
            <a:off x="3359150" y="4118253"/>
            <a:ext cx="1139230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40" kern="0" dirty="0">
                <a:solidFill>
                  <a:srgbClr val="FFB2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16–45</a:t>
            </a:r>
            <a:endParaRPr lang="en-US" sz="700" dirty="0"/>
          </a:p>
        </p:txBody>
      </p:sp>
      <p:sp>
        <p:nvSpPr>
          <p:cNvPr id="14" name="Text 13" descr=""/>
          <p:cNvSpPr/>
          <p:nvPr/>
        </p:nvSpPr>
        <p:spPr>
          <a:xfrm>
            <a:off x="6210300" y="2994660"/>
            <a:ext cx="1223268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0" kern="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Phase 03</a:t>
            </a:r>
            <a:endParaRPr lang="en-US" sz="1100" dirty="0"/>
          </a:p>
        </p:txBody>
      </p:sp>
      <p:sp>
        <p:nvSpPr>
          <p:cNvPr id="15" name="Text 14" descr=""/>
          <p:cNvSpPr/>
          <p:nvPr/>
        </p:nvSpPr>
        <p:spPr>
          <a:xfrm>
            <a:off x="6210300" y="3347974"/>
            <a:ext cx="1047155" cy="2461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8"/>
              </a:lnSpc>
              <a:buNone/>
            </a:pPr>
            <a:r>
              <a:rPr lang="en-US" sz="1900" spc="-38" kern="0" dirty="0">
                <a:solidFill>
                  <a:srgbClr val="FDF3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Scale</a:t>
            </a:r>
            <a:endParaRPr lang="en-US" sz="1900" dirty="0"/>
          </a:p>
        </p:txBody>
      </p:sp>
      <p:sp>
        <p:nvSpPr>
          <p:cNvPr id="16" name="Text 15" descr=""/>
          <p:cNvSpPr/>
          <p:nvPr/>
        </p:nvSpPr>
        <p:spPr>
          <a:xfrm>
            <a:off x="6210300" y="3700463"/>
            <a:ext cx="2997894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Aggressive test-and-learn across channels, doubling 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6210300" y="3857923"/>
            <a:ext cx="2496641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down on winners and killing waste weekly.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6210300" y="4118253"/>
            <a:ext cx="1152525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40" kern="0" dirty="0">
                <a:solidFill>
                  <a:srgbClr val="FFB2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46–75</a:t>
            </a:r>
            <a:endParaRPr lang="en-US" sz="700" dirty="0"/>
          </a:p>
        </p:txBody>
      </p:sp>
      <p:sp>
        <p:nvSpPr>
          <p:cNvPr id="19" name="Text 18" descr=""/>
          <p:cNvSpPr/>
          <p:nvPr/>
        </p:nvSpPr>
        <p:spPr>
          <a:xfrm>
            <a:off x="9061450" y="2994660"/>
            <a:ext cx="1234380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spc="110" kern="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Phase 04</a:t>
            </a:r>
            <a:endParaRPr lang="en-US" sz="1100" dirty="0"/>
          </a:p>
        </p:txBody>
      </p:sp>
      <p:sp>
        <p:nvSpPr>
          <p:cNvPr id="20" name="Text 19" descr=""/>
          <p:cNvSpPr/>
          <p:nvPr/>
        </p:nvSpPr>
        <p:spPr>
          <a:xfrm>
            <a:off x="9061450" y="3347974"/>
            <a:ext cx="1451173" cy="2461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38"/>
              </a:lnSpc>
              <a:buNone/>
            </a:pPr>
            <a:r>
              <a:rPr lang="en-US" sz="1900" spc="-38" kern="0" dirty="0">
                <a:solidFill>
                  <a:srgbClr val="FDF3E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Hand off</a:t>
            </a:r>
            <a:endParaRPr lang="en-US" sz="1900" dirty="0"/>
          </a:p>
        </p:txBody>
      </p:sp>
      <p:sp>
        <p:nvSpPr>
          <p:cNvPr id="21" name="Text 20" descr=""/>
          <p:cNvSpPr/>
          <p:nvPr/>
        </p:nvSpPr>
        <p:spPr>
          <a:xfrm>
            <a:off x="9061450" y="3700463"/>
            <a:ext cx="2856905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Documented playbook, dashboards, and a scaling </a:t>
            </a:r>
            <a:endParaRPr lang="en-US" sz="800" dirty="0"/>
          </a:p>
        </p:txBody>
      </p:sp>
      <p:sp>
        <p:nvSpPr>
          <p:cNvPr id="22" name="Text 21" descr=""/>
          <p:cNvSpPr/>
          <p:nvPr/>
        </p:nvSpPr>
        <p:spPr>
          <a:xfrm>
            <a:off x="9061450" y="3857923"/>
            <a:ext cx="2836069" cy="1574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40"/>
              </a:lnSpc>
              <a:buNone/>
            </a:pPr>
            <a:r>
              <a:rPr lang="en-US" sz="800" dirty="0">
                <a:solidFill>
                  <a:srgbClr val="B9ABA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roadmap so momentum outlives the engagement.</a:t>
            </a:r>
            <a:endParaRPr lang="en-US" sz="800" dirty="0"/>
          </a:p>
        </p:txBody>
      </p:sp>
      <p:sp>
        <p:nvSpPr>
          <p:cNvPr id="23" name="Text 22" descr=""/>
          <p:cNvSpPr/>
          <p:nvPr/>
        </p:nvSpPr>
        <p:spPr>
          <a:xfrm>
            <a:off x="9061450" y="4118253"/>
            <a:ext cx="1153021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40" kern="0" dirty="0">
                <a:solidFill>
                  <a:srgbClr val="FFB2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76–90</a:t>
            </a:r>
            <a:endParaRPr lang="en-US" sz="700" dirty="0"/>
          </a:p>
        </p:txBody>
      </p:sp>
      <p:sp>
        <p:nvSpPr>
          <p:cNvPr id="24" name="Text 23" descr=""/>
          <p:cNvSpPr/>
          <p:nvPr/>
        </p:nvSpPr>
        <p:spPr>
          <a:xfrm>
            <a:off x="508000" y="6479540"/>
            <a:ext cx="124519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9483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PLAYBOOK</a:t>
            </a:r>
            <a:endParaRPr lang="en-US" sz="650" dirty="0"/>
          </a:p>
        </p:txBody>
      </p:sp>
      <p:sp>
        <p:nvSpPr>
          <p:cNvPr id="25" name="Text 24" descr=""/>
          <p:cNvSpPr/>
          <p:nvPr/>
        </p:nvSpPr>
        <p:spPr>
          <a:xfrm>
            <a:off x="1549995" y="6479540"/>
            <a:ext cx="58787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94838D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05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381000" y="5661025"/>
            <a:ext cx="5032871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500" i="1" dirty="0">
                <a:solidFill>
                  <a:srgbClr val="FDF3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 xml:space="preserve">"Brightwork found revenue we didn't know we were </a:t>
            </a:r>
            <a:endParaRPr lang="en-US" sz="1500" dirty="0"/>
          </a:p>
        </p:txBody>
      </p:sp>
      <p:sp>
        <p:nvSpPr>
          <p:cNvPr id="3" name="Text 2" descr=""/>
          <p:cNvSpPr/>
          <p:nvPr/>
        </p:nvSpPr>
        <p:spPr>
          <a:xfrm>
            <a:off x="381000" y="5908675"/>
            <a:ext cx="4330303" cy="2476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50"/>
              </a:lnSpc>
              <a:buNone/>
            </a:pPr>
            <a:r>
              <a:rPr lang="en-US" sz="1500" i="1" dirty="0">
                <a:solidFill>
                  <a:srgbClr val="FDF3EA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losing — and turned it back on in six weeks."</a:t>
            </a:r>
            <a:endParaRPr lang="en-US" sz="1500" dirty="0"/>
          </a:p>
        </p:txBody>
      </p:sp>
      <p:sp>
        <p:nvSpPr>
          <p:cNvPr id="4" name="Text 3" descr=""/>
          <p:cNvSpPr/>
          <p:nvPr/>
        </p:nvSpPr>
        <p:spPr>
          <a:xfrm>
            <a:off x="381000" y="6289675"/>
            <a:ext cx="2529384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75"/>
              </a:lnSpc>
              <a:buNone/>
            </a:pPr>
            <a:r>
              <a:rPr lang="en-US" sz="750" spc="120" kern="0" dirty="0">
                <a:solidFill>
                  <a:srgbClr val="FFB28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— VP GROWTH, HALO BOTANICALS</a:t>
            </a:r>
            <a:endParaRPr lang="en-US" sz="750" dirty="0"/>
          </a:p>
        </p:txBody>
      </p:sp>
      <p:sp>
        <p:nvSpPr>
          <p:cNvPr id="5" name="Text 4" descr=""/>
          <p:cNvSpPr/>
          <p:nvPr/>
        </p:nvSpPr>
        <p:spPr>
          <a:xfrm>
            <a:off x="6223000" y="1849834"/>
            <a:ext cx="323562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CASE STUDY 01 — HALO BOTANICALS</a:t>
            </a:r>
            <a:endParaRPr lang="en-US" sz="750" dirty="0"/>
          </a:p>
        </p:txBody>
      </p:sp>
      <p:sp>
        <p:nvSpPr>
          <p:cNvPr id="6" name="Text 5" descr=""/>
          <p:cNvSpPr/>
          <p:nvPr/>
        </p:nvSpPr>
        <p:spPr>
          <a:xfrm>
            <a:off x="6223000" y="2074558"/>
            <a:ext cx="3057426" cy="266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A stalled DTC brand,</a:t>
            </a:r>
            <a:endParaRPr lang="en-US" sz="2000" dirty="0"/>
          </a:p>
        </p:txBody>
      </p:sp>
      <p:sp>
        <p:nvSpPr>
          <p:cNvPr id="7" name="Text 6" descr=""/>
          <p:cNvSpPr/>
          <p:nvPr/>
        </p:nvSpPr>
        <p:spPr>
          <a:xfrm>
            <a:off x="6223000" y="2341258"/>
            <a:ext cx="2722761" cy="266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back on the curve.</a:t>
            </a:r>
            <a:endParaRPr lang="en-US" sz="2000" dirty="0"/>
          </a:p>
        </p:txBody>
      </p:sp>
      <p:sp>
        <p:nvSpPr>
          <p:cNvPr id="8" name="Text 7" descr=""/>
          <p:cNvSpPr/>
          <p:nvPr/>
        </p:nvSpPr>
        <p:spPr>
          <a:xfrm>
            <a:off x="6223000" y="2885996"/>
            <a:ext cx="1850727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00"/>
              </a:lnSpc>
              <a:buNone/>
            </a:pPr>
            <a:r>
              <a:rPr lang="en-US" sz="650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2.4</a:t>
            </a:r>
            <a:endParaRPr lang="en-US" sz="6500" dirty="0"/>
          </a:p>
        </p:txBody>
      </p:sp>
      <p:sp>
        <p:nvSpPr>
          <p:cNvPr id="9" name="Text 8" descr=""/>
          <p:cNvSpPr/>
          <p:nvPr/>
        </p:nvSpPr>
        <p:spPr>
          <a:xfrm>
            <a:off x="7616527" y="3165396"/>
            <a:ext cx="668536" cy="3378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30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×</a:t>
            </a:r>
            <a:endParaRPr lang="en-US" sz="3000" dirty="0"/>
          </a:p>
        </p:txBody>
      </p:sp>
      <p:sp>
        <p:nvSpPr>
          <p:cNvPr id="10" name="Text 9" descr=""/>
          <p:cNvSpPr/>
          <p:nvPr/>
        </p:nvSpPr>
        <p:spPr>
          <a:xfrm>
            <a:off x="6223000" y="3495596"/>
            <a:ext cx="204688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80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BLENDED ROAS IN 90 DAYS    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8272363" y="2885996"/>
            <a:ext cx="1903909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00"/>
              </a:lnSpc>
              <a:buNone/>
            </a:pPr>
            <a:r>
              <a:rPr lang="en-US" sz="650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+61</a:t>
            </a:r>
            <a:endParaRPr lang="en-US" sz="6500" dirty="0"/>
          </a:p>
        </p:txBody>
      </p:sp>
      <p:sp>
        <p:nvSpPr>
          <p:cNvPr id="12" name="Text 11" descr=""/>
          <p:cNvSpPr/>
          <p:nvPr/>
        </p:nvSpPr>
        <p:spPr>
          <a:xfrm>
            <a:off x="9719072" y="3165396"/>
            <a:ext cx="787797" cy="3378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30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3000" dirty="0"/>
          </a:p>
        </p:txBody>
      </p:sp>
      <p:sp>
        <p:nvSpPr>
          <p:cNvPr id="13" name="Text 12" descr=""/>
          <p:cNvSpPr/>
          <p:nvPr/>
        </p:nvSpPr>
        <p:spPr>
          <a:xfrm>
            <a:off x="8272363" y="3495596"/>
            <a:ext cx="190251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80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REPEAT PURCHASE RATE   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6223000" y="4003596"/>
            <a:ext cx="2236192" cy="731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200"/>
              </a:lnSpc>
              <a:buNone/>
            </a:pPr>
            <a:r>
              <a:rPr lang="en-US" sz="650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$1.8</a:t>
            </a:r>
            <a:endParaRPr lang="en-US" sz="6500" dirty="0"/>
          </a:p>
        </p:txBody>
      </p:sp>
      <p:sp>
        <p:nvSpPr>
          <p:cNvPr id="15" name="Text 14" descr=""/>
          <p:cNvSpPr/>
          <p:nvPr/>
        </p:nvSpPr>
        <p:spPr>
          <a:xfrm>
            <a:off x="8001992" y="4282996"/>
            <a:ext cx="831751" cy="3378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400"/>
              </a:lnSpc>
              <a:buNone/>
            </a:pPr>
            <a:r>
              <a:rPr lang="en-US" sz="30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M</a:t>
            </a:r>
            <a:endParaRPr lang="en-US" sz="3000" dirty="0"/>
          </a:p>
        </p:txBody>
      </p:sp>
      <p:sp>
        <p:nvSpPr>
          <p:cNvPr id="16" name="Text 15" descr=""/>
          <p:cNvSpPr/>
          <p:nvPr/>
        </p:nvSpPr>
        <p:spPr>
          <a:xfrm>
            <a:off x="6223000" y="4613196"/>
            <a:ext cx="372735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80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INCREMENTAL REVENUE ATTRIBUTED TO THE PROGRAM      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9540"/>
            <a:ext cx="80406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A6939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PROOF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108869" y="6479540"/>
            <a:ext cx="590451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A79397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06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30846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CASE STUDY 02 — VERVE SKIN CO.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58850"/>
            <a:ext cx="1950541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From flat to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225550"/>
            <a:ext cx="2289274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compounding.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2178050"/>
            <a:ext cx="3878362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B4B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Verve had plateaued at $220K/month for three quarters. We </a:t>
            </a:r>
            <a:endParaRPr lang="en-US" sz="950" dirty="0"/>
          </a:p>
        </p:txBody>
      </p:sp>
      <p:sp>
        <p:nvSpPr>
          <p:cNvPr id="6" name="Text 5" descr=""/>
          <p:cNvSpPr/>
          <p:nvPr/>
        </p:nvSpPr>
        <p:spPr>
          <a:xfrm>
            <a:off x="508000" y="2371030"/>
            <a:ext cx="3847108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B4B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rebuilt their creative testing engine and launched a lifecycle </a:t>
            </a:r>
            <a:endParaRPr lang="en-US" sz="95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2564011"/>
            <a:ext cx="3852862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C1B4B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 xml:space="preserve">program. Monthly revenue nearly doubled by day 90 — and 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508000" y="2756991"/>
            <a:ext cx="2019102" cy="1930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20"/>
              </a:lnSpc>
              <a:buNone/>
            </a:pPr>
            <a:r>
              <a:rPr lang="en-US" sz="950" dirty="0">
                <a:solidFill>
                  <a:srgbClr val="BFB3B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kept climbing after handoff.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508000" y="5322336"/>
            <a:ext cx="1714500" cy="540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48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1.9×</a:t>
            </a:r>
            <a:endParaRPr lang="en-US" sz="4800" dirty="0"/>
          </a:p>
        </p:txBody>
      </p:sp>
      <p:sp>
        <p:nvSpPr>
          <p:cNvPr id="10" name="Text 9" descr=""/>
          <p:cNvSpPr/>
          <p:nvPr/>
        </p:nvSpPr>
        <p:spPr>
          <a:xfrm>
            <a:off x="508000" y="5798820"/>
            <a:ext cx="152727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98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MONTHLY REVENUE   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2171700" y="5322336"/>
            <a:ext cx="2029420" cy="540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48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-34%</a:t>
            </a:r>
            <a:endParaRPr lang="en-US" sz="4800" dirty="0"/>
          </a:p>
        </p:txBody>
      </p:sp>
      <p:sp>
        <p:nvSpPr>
          <p:cNvPr id="12" name="Text 11" descr=""/>
          <p:cNvSpPr/>
          <p:nvPr/>
        </p:nvSpPr>
        <p:spPr>
          <a:xfrm>
            <a:off x="2171700" y="5798820"/>
            <a:ext cx="121622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98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BLENDED CAC   </a:t>
            </a:r>
            <a:endParaRPr lang="en-US" sz="700" dirty="0"/>
          </a:p>
        </p:txBody>
      </p:sp>
      <p:sp>
        <p:nvSpPr>
          <p:cNvPr id="13" name="Text 12" descr=""/>
          <p:cNvSpPr/>
          <p:nvPr/>
        </p:nvSpPr>
        <p:spPr>
          <a:xfrm>
            <a:off x="4150320" y="5322336"/>
            <a:ext cx="1828502" cy="54000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840"/>
              </a:lnSpc>
              <a:buNone/>
            </a:pPr>
            <a:r>
              <a:rPr lang="en-US" sz="48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4.6×</a:t>
            </a:r>
            <a:endParaRPr lang="en-US" sz="4800" dirty="0"/>
          </a:p>
        </p:txBody>
      </p:sp>
      <p:sp>
        <p:nvSpPr>
          <p:cNvPr id="14" name="Text 13" descr=""/>
          <p:cNvSpPr/>
          <p:nvPr/>
        </p:nvSpPr>
        <p:spPr>
          <a:xfrm>
            <a:off x="4150320" y="5798820"/>
            <a:ext cx="1325265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98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EMAIL REVENUE   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508000" y="6479540"/>
            <a:ext cx="80406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97F8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PROOF</a:t>
            </a:r>
            <a:endParaRPr lang="en-US" sz="650" dirty="0"/>
          </a:p>
        </p:txBody>
      </p:sp>
      <p:sp>
        <p:nvSpPr>
          <p:cNvPr id="16" name="Text 15" descr=""/>
          <p:cNvSpPr/>
          <p:nvPr/>
        </p:nvSpPr>
        <p:spPr>
          <a:xfrm>
            <a:off x="1108869" y="6479540"/>
            <a:ext cx="582910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97F81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07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77850"/>
            <a:ext cx="301079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D166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WHY BRANDS TRUST BRIGHTWORK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71550"/>
            <a:ext cx="3504109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Across 40+ DTC brands,</a:t>
            </a:r>
            <a:endParaRPr lang="en-US" sz="2000" dirty="0"/>
          </a:p>
        </p:txBody>
      </p:sp>
      <p:sp>
        <p:nvSpPr>
          <p:cNvPr id="4" name="Text 3" descr=""/>
          <p:cNvSpPr/>
          <p:nvPr/>
        </p:nvSpPr>
        <p:spPr>
          <a:xfrm>
            <a:off x="508000" y="1238250"/>
            <a:ext cx="3000077" cy="2667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00"/>
              </a:lnSpc>
              <a:buNone/>
            </a:pPr>
            <a:r>
              <a:rPr lang="en-US" sz="2000" spc="-40" kern="0" dirty="0">
                <a:solidFill>
                  <a:srgbClr val="FDF3E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numbers repeat.</a:t>
            </a:r>
            <a:endParaRPr lang="en-US" sz="2000" dirty="0"/>
          </a:p>
        </p:txBody>
      </p:sp>
      <p:sp>
        <p:nvSpPr>
          <p:cNvPr id="5" name="Text 4" descr=""/>
          <p:cNvSpPr/>
          <p:nvPr/>
        </p:nvSpPr>
        <p:spPr>
          <a:xfrm>
            <a:off x="508000" y="5040873"/>
            <a:ext cx="1682948" cy="6703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680"/>
              </a:lnSpc>
              <a:buNone/>
            </a:pPr>
            <a:r>
              <a:rPr lang="en-US" sz="60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3.2</a:t>
            </a:r>
            <a:endParaRPr lang="en-US" sz="6000" dirty="0"/>
          </a:p>
        </p:txBody>
      </p:sp>
      <p:sp>
        <p:nvSpPr>
          <p:cNvPr id="6" name="Text 5" descr=""/>
          <p:cNvSpPr/>
          <p:nvPr/>
        </p:nvSpPr>
        <p:spPr>
          <a:xfrm>
            <a:off x="1733748" y="5290540"/>
            <a:ext cx="654447" cy="312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84"/>
              </a:lnSpc>
              <a:buNone/>
            </a:pPr>
            <a:r>
              <a:rPr lang="en-US" sz="28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×</a:t>
            </a:r>
            <a:endParaRPr lang="en-US" sz="2800" dirty="0"/>
          </a:p>
        </p:txBody>
      </p:sp>
      <p:sp>
        <p:nvSpPr>
          <p:cNvPr id="7" name="Text 6" descr=""/>
          <p:cNvSpPr/>
          <p:nvPr/>
        </p:nvSpPr>
        <p:spPr>
          <a:xfrm>
            <a:off x="508000" y="5651500"/>
            <a:ext cx="2745879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FDF3EA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Median revenue lift within a single 90-day program</a:t>
            </a:r>
            <a:endParaRPr lang="en-US" sz="750" dirty="0"/>
          </a:p>
        </p:txBody>
      </p:sp>
      <p:sp>
        <p:nvSpPr>
          <p:cNvPr id="8" name="Text 7" descr=""/>
          <p:cNvSpPr/>
          <p:nvPr/>
        </p:nvSpPr>
        <p:spPr>
          <a:xfrm>
            <a:off x="3381375" y="5040873"/>
            <a:ext cx="1543050" cy="6703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680"/>
              </a:lnSpc>
              <a:buNone/>
            </a:pPr>
            <a:r>
              <a:rPr lang="en-US" sz="60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40</a:t>
            </a:r>
            <a:endParaRPr lang="en-US" sz="6000" dirty="0"/>
          </a:p>
        </p:txBody>
      </p:sp>
      <p:sp>
        <p:nvSpPr>
          <p:cNvPr id="9" name="Text 8" descr=""/>
          <p:cNvSpPr/>
          <p:nvPr/>
        </p:nvSpPr>
        <p:spPr>
          <a:xfrm>
            <a:off x="4467225" y="5290540"/>
            <a:ext cx="660102" cy="312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84"/>
              </a:lnSpc>
              <a:buNone/>
            </a:pPr>
            <a:r>
              <a:rPr lang="en-US" sz="28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+</a:t>
            </a:r>
            <a:endParaRPr lang="en-US" sz="2800" dirty="0"/>
          </a:p>
        </p:txBody>
      </p:sp>
      <p:sp>
        <p:nvSpPr>
          <p:cNvPr id="10" name="Text 9" descr=""/>
          <p:cNvSpPr/>
          <p:nvPr/>
        </p:nvSpPr>
        <p:spPr>
          <a:xfrm>
            <a:off x="3381375" y="5651500"/>
            <a:ext cx="235545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FDF3EA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DTC and beauty brands scaled since 2019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6254750" y="5040873"/>
            <a:ext cx="1780084" cy="6703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680"/>
              </a:lnSpc>
              <a:buNone/>
            </a:pPr>
            <a:r>
              <a:rPr lang="en-US" sz="60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-29</a:t>
            </a:r>
            <a:endParaRPr lang="en-US" sz="6000" dirty="0"/>
          </a:p>
        </p:txBody>
      </p:sp>
      <p:sp>
        <p:nvSpPr>
          <p:cNvPr id="12" name="Text 11" descr=""/>
          <p:cNvSpPr/>
          <p:nvPr/>
        </p:nvSpPr>
        <p:spPr>
          <a:xfrm>
            <a:off x="7577633" y="5290540"/>
            <a:ext cx="765770" cy="312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84"/>
              </a:lnSpc>
              <a:buNone/>
            </a:pPr>
            <a:r>
              <a:rPr lang="en-US" sz="28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2800" dirty="0"/>
          </a:p>
        </p:txBody>
      </p:sp>
      <p:sp>
        <p:nvSpPr>
          <p:cNvPr id="13" name="Text 12" descr=""/>
          <p:cNvSpPr/>
          <p:nvPr/>
        </p:nvSpPr>
        <p:spPr>
          <a:xfrm>
            <a:off x="6254750" y="5651500"/>
            <a:ext cx="2511723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FDF3EA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Average reduction in blended acquisition cost</a:t>
            </a:r>
            <a:endParaRPr lang="en-US" sz="750" dirty="0"/>
          </a:p>
        </p:txBody>
      </p:sp>
      <p:sp>
        <p:nvSpPr>
          <p:cNvPr id="14" name="Text 13" descr=""/>
          <p:cNvSpPr/>
          <p:nvPr/>
        </p:nvSpPr>
        <p:spPr>
          <a:xfrm>
            <a:off x="9128125" y="5040873"/>
            <a:ext cx="1476772" cy="67035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680"/>
              </a:lnSpc>
              <a:buNone/>
            </a:pPr>
            <a:r>
              <a:rPr lang="en-US" sz="60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92</a:t>
            </a:r>
            <a:endParaRPr lang="en-US" sz="6000" dirty="0"/>
          </a:p>
        </p:txBody>
      </p:sp>
      <p:sp>
        <p:nvSpPr>
          <p:cNvPr id="15" name="Text 14" descr=""/>
          <p:cNvSpPr/>
          <p:nvPr/>
        </p:nvSpPr>
        <p:spPr>
          <a:xfrm>
            <a:off x="10147697" y="5290540"/>
            <a:ext cx="765770" cy="3127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184"/>
              </a:lnSpc>
              <a:buNone/>
            </a:pPr>
            <a:r>
              <a:rPr lang="en-US" sz="2800" dirty="0">
                <a:solidFill>
                  <a:srgbClr val="FFB28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%</a:t>
            </a:r>
            <a:endParaRPr lang="en-US" sz="2800" dirty="0"/>
          </a:p>
        </p:txBody>
      </p:sp>
      <p:sp>
        <p:nvSpPr>
          <p:cNvPr id="16" name="Text 15" descr=""/>
          <p:cNvSpPr/>
          <p:nvPr/>
        </p:nvSpPr>
        <p:spPr>
          <a:xfrm>
            <a:off x="9128125" y="5651500"/>
            <a:ext cx="2682677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050"/>
              </a:lnSpc>
              <a:buNone/>
            </a:pPr>
            <a:r>
              <a:rPr lang="en-US" sz="750" dirty="0">
                <a:solidFill>
                  <a:srgbClr val="FDF3EA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clients renew or expand after the first program</a:t>
            </a:r>
            <a:endParaRPr lang="en-US" sz="750" dirty="0"/>
          </a:p>
        </p:txBody>
      </p:sp>
      <p:sp>
        <p:nvSpPr>
          <p:cNvPr id="17" name="Text 16" descr=""/>
          <p:cNvSpPr/>
          <p:nvPr/>
        </p:nvSpPr>
        <p:spPr>
          <a:xfrm>
            <a:off x="508000" y="6479540"/>
            <a:ext cx="1254125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C818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TRACK RECORD</a:t>
            </a:r>
            <a:endParaRPr lang="en-US" sz="650" dirty="0"/>
          </a:p>
        </p:txBody>
      </p:sp>
      <p:sp>
        <p:nvSpPr>
          <p:cNvPr id="18" name="Text 17" descr=""/>
          <p:cNvSpPr/>
          <p:nvPr/>
        </p:nvSpPr>
        <p:spPr>
          <a:xfrm>
            <a:off x="1558925" y="6479540"/>
            <a:ext cx="590352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8C8183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08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08000" y="514350"/>
            <a:ext cx="1999853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255" kern="0" dirty="0">
                <a:solidFill>
                  <a:srgbClr val="FF5B4A"/>
                </a:solidFill>
                <a:latin typeface="Inter SemiBold" pitchFamily="34" charset="0"/>
                <a:ea typeface="Inter SemiBold" pitchFamily="34" charset="-122"/>
                <a:cs typeface="Inter SemiBold" pitchFamily="34" charset="-120"/>
              </a:rPr>
              <a:t>PROGRAM PACKAGES</a:t>
            </a:r>
            <a:endParaRPr lang="en-US" sz="750" dirty="0"/>
          </a:p>
        </p:txBody>
      </p:sp>
      <p:sp>
        <p:nvSpPr>
          <p:cNvPr id="3" name="Text 2" descr=""/>
          <p:cNvSpPr/>
          <p:nvPr/>
        </p:nvSpPr>
        <p:spPr>
          <a:xfrm>
            <a:off x="508000" y="924022"/>
            <a:ext cx="3042741" cy="49202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772"/>
              </a:lnSpc>
              <a:buNone/>
            </a:pPr>
            <a:r>
              <a:rPr lang="en-US" sz="4100" spc="-82" kern="0" dirty="0">
                <a:solidFill>
                  <a:srgbClr val="2A133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Pick your </a:t>
            </a:r>
            <a:endParaRPr lang="en-US" sz="4100" dirty="0"/>
          </a:p>
        </p:txBody>
      </p:sp>
      <p:sp>
        <p:nvSpPr>
          <p:cNvPr id="4" name="Text 3" descr=""/>
          <p:cNvSpPr/>
          <p:nvPr/>
        </p:nvSpPr>
        <p:spPr>
          <a:xfrm>
            <a:off x="781050" y="2680970"/>
            <a:ext cx="1075928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2A133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Ignite</a:t>
            </a:r>
            <a:endParaRPr lang="en-US" sz="1700" dirty="0"/>
          </a:p>
        </p:txBody>
      </p:sp>
      <p:sp>
        <p:nvSpPr>
          <p:cNvPr id="5" name="Text 4" descr=""/>
          <p:cNvSpPr/>
          <p:nvPr/>
        </p:nvSpPr>
        <p:spPr>
          <a:xfrm>
            <a:off x="781050" y="3171952"/>
            <a:ext cx="1619448" cy="403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060"/>
              </a:lnSpc>
              <a:buNone/>
            </a:pPr>
            <a:r>
              <a:rPr lang="en-US" sz="3400" dirty="0">
                <a:solidFill>
                  <a:srgbClr val="FF5B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$18K</a:t>
            </a:r>
            <a:endParaRPr lang="en-US" sz="3400" dirty="0"/>
          </a:p>
        </p:txBody>
      </p:sp>
      <p:sp>
        <p:nvSpPr>
          <p:cNvPr id="6" name="Text 5" descr=""/>
          <p:cNvSpPr/>
          <p:nvPr/>
        </p:nvSpPr>
        <p:spPr>
          <a:xfrm>
            <a:off x="781050" y="3545761"/>
            <a:ext cx="160238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3D1A44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MONTH · 90 DAYS   </a:t>
            </a:r>
            <a:endParaRPr lang="en-US" sz="700" dirty="0"/>
          </a:p>
        </p:txBody>
      </p:sp>
      <p:sp>
        <p:nvSpPr>
          <p:cNvPr id="7" name="Text 6" descr=""/>
          <p:cNvSpPr/>
          <p:nvPr/>
        </p:nvSpPr>
        <p:spPr>
          <a:xfrm>
            <a:off x="781050" y="3955971"/>
            <a:ext cx="178573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483F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Full-funnel audit &amp; roadmap</a:t>
            </a:r>
            <a:endParaRPr lang="en-US" sz="800" dirty="0"/>
          </a:p>
        </p:txBody>
      </p:sp>
      <p:sp>
        <p:nvSpPr>
          <p:cNvPr id="8" name="Text 7" descr=""/>
          <p:cNvSpPr/>
          <p:nvPr/>
        </p:nvSpPr>
        <p:spPr>
          <a:xfrm>
            <a:off x="781050" y="4267121"/>
            <a:ext cx="207813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483F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Paid social + search management</a:t>
            </a:r>
            <a:endParaRPr lang="en-US" sz="800" dirty="0"/>
          </a:p>
        </p:txBody>
      </p:sp>
      <p:sp>
        <p:nvSpPr>
          <p:cNvPr id="9" name="Text 8" descr=""/>
          <p:cNvSpPr/>
          <p:nvPr/>
        </p:nvSpPr>
        <p:spPr>
          <a:xfrm>
            <a:off x="781050" y="4578271"/>
            <a:ext cx="169932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483F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Bi-weekly creative testing</a:t>
            </a:r>
            <a:endParaRPr lang="en-US" sz="800" dirty="0"/>
          </a:p>
        </p:txBody>
      </p:sp>
      <p:sp>
        <p:nvSpPr>
          <p:cNvPr id="10" name="Text 9" descr=""/>
          <p:cNvSpPr/>
          <p:nvPr/>
        </p:nvSpPr>
        <p:spPr>
          <a:xfrm>
            <a:off x="781050" y="4889421"/>
            <a:ext cx="131296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483F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Monthly reporting</a:t>
            </a:r>
            <a:endParaRPr lang="en-US" sz="800" dirty="0"/>
          </a:p>
        </p:txBody>
      </p:sp>
      <p:sp>
        <p:nvSpPr>
          <p:cNvPr id="11" name="Text 10" descr=""/>
          <p:cNvSpPr/>
          <p:nvPr/>
        </p:nvSpPr>
        <p:spPr>
          <a:xfrm>
            <a:off x="4567733" y="2277110"/>
            <a:ext cx="1279922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20"/>
              </a:lnSpc>
              <a:buNone/>
            </a:pPr>
            <a:r>
              <a:rPr lang="en-US" sz="600" spc="144" kern="0" dirty="0">
                <a:solidFill>
                  <a:srgbClr val="FFD16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POPULAR</a:t>
            </a:r>
            <a:endParaRPr lang="en-US" sz="600" dirty="0"/>
          </a:p>
        </p:txBody>
      </p:sp>
      <p:sp>
        <p:nvSpPr>
          <p:cNvPr id="12" name="Text 11" descr=""/>
          <p:cNvSpPr/>
          <p:nvPr/>
        </p:nvSpPr>
        <p:spPr>
          <a:xfrm>
            <a:off x="4567733" y="2484120"/>
            <a:ext cx="1563390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FFB28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Accelerate</a:t>
            </a:r>
            <a:endParaRPr lang="en-US" sz="1700" dirty="0"/>
          </a:p>
        </p:txBody>
      </p:sp>
      <p:sp>
        <p:nvSpPr>
          <p:cNvPr id="13" name="Text 12" descr=""/>
          <p:cNvSpPr/>
          <p:nvPr/>
        </p:nvSpPr>
        <p:spPr>
          <a:xfrm>
            <a:off x="4567733" y="2975102"/>
            <a:ext cx="1655465" cy="4030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3060"/>
              </a:lnSpc>
              <a:buNone/>
            </a:pPr>
            <a:r>
              <a:rPr lang="en-US" sz="3400" dirty="0">
                <a:solidFill>
                  <a:srgbClr val="FFD166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$32K</a:t>
            </a:r>
            <a:endParaRPr lang="en-US" sz="3400" dirty="0"/>
          </a:p>
        </p:txBody>
      </p:sp>
      <p:sp>
        <p:nvSpPr>
          <p:cNvPr id="14" name="Text 13" descr=""/>
          <p:cNvSpPr/>
          <p:nvPr/>
        </p:nvSpPr>
        <p:spPr>
          <a:xfrm>
            <a:off x="4567733" y="3348911"/>
            <a:ext cx="1602383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FDF3EA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 MONTH · 90 DAYS   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4567733" y="3759121"/>
            <a:ext cx="137884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DE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Everything in Ignite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4567733" y="4070271"/>
            <a:ext cx="186799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DE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Lifecycle email &amp; SMS engine</a:t>
            </a:r>
            <a:endParaRPr lang="en-US" sz="800" dirty="0"/>
          </a:p>
        </p:txBody>
      </p:sp>
      <p:sp>
        <p:nvSpPr>
          <p:cNvPr id="17" name="Text 16" descr=""/>
          <p:cNvSpPr/>
          <p:nvPr/>
        </p:nvSpPr>
        <p:spPr>
          <a:xfrm>
            <a:off x="4567733" y="4381421"/>
            <a:ext cx="191283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DE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Landing-page &amp; CRO overhaul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4567733" y="4692571"/>
            <a:ext cx="188218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DE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Weekly test-and-learn sprints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4567733" y="5003721"/>
            <a:ext cx="194835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DED2C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Live dashboard + Slack access</a:t>
            </a:r>
            <a:endParaRPr lang="en-US" sz="800" dirty="0"/>
          </a:p>
        </p:txBody>
      </p:sp>
      <p:sp>
        <p:nvSpPr>
          <p:cNvPr id="20" name="Text 19" descr=""/>
          <p:cNvSpPr/>
          <p:nvPr/>
        </p:nvSpPr>
        <p:spPr>
          <a:xfrm>
            <a:off x="508000" y="6479540"/>
            <a:ext cx="1125736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A6919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INVESTMENT</a:t>
            </a:r>
            <a:endParaRPr lang="en-US" sz="650" dirty="0"/>
          </a:p>
        </p:txBody>
      </p:sp>
      <p:sp>
        <p:nvSpPr>
          <p:cNvPr id="21" name="Text 20" descr=""/>
          <p:cNvSpPr/>
          <p:nvPr/>
        </p:nvSpPr>
        <p:spPr>
          <a:xfrm>
            <a:off x="1430536" y="6479540"/>
            <a:ext cx="590649" cy="9906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780"/>
              </a:lnSpc>
              <a:buNone/>
            </a:pPr>
            <a:r>
              <a:rPr lang="en-US" sz="650" spc="104" kern="0" dirty="0">
                <a:solidFill>
                  <a:srgbClr val="A6919F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09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c995b6d45f9cae3b488bb1a1c0306b096b340c70d5886c19979c29c56aa11d12</vt:lpwstr>
  </property>
  <property fmtid="{D5CDD505-2E9C-101B-9397-08002B2CF9AE}" pid="3" name="EZdocPolicyVersion">
    <vt:lpwstr>layered-v2</vt:lpwstr>
  </property>
  <property fmtid="{D5CDD505-2E9C-101B-9397-08002B2CF9AE}" pid="4" name="EZdocExactFonts">
    <vt:i4>6</vt:i4>
  </property>
  <property fmtid="{D5CDD505-2E9C-101B-9397-08002B2CF9AE}" pid="5" name="EZdocSubstitutedFonts">
    <vt:i4>0</vt:i4>
  </property>
</Properties>
</file>